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4"/>
  </p:sldMasterIdLst>
  <p:notesMasterIdLst>
    <p:notesMasterId r:id="rId45"/>
  </p:notesMasterIdLst>
  <p:sldIdLst>
    <p:sldId id="259" r:id="rId5"/>
    <p:sldId id="260" r:id="rId6"/>
    <p:sldId id="375" r:id="rId7"/>
    <p:sldId id="282" r:id="rId8"/>
    <p:sldId id="316" r:id="rId9"/>
    <p:sldId id="418" r:id="rId10"/>
    <p:sldId id="420" r:id="rId11"/>
    <p:sldId id="421" r:id="rId12"/>
    <p:sldId id="419" r:id="rId13"/>
    <p:sldId id="422" r:id="rId14"/>
    <p:sldId id="423" r:id="rId15"/>
    <p:sldId id="357" r:id="rId16"/>
    <p:sldId id="424" r:id="rId17"/>
    <p:sldId id="450" r:id="rId18"/>
    <p:sldId id="426" r:id="rId19"/>
    <p:sldId id="451" r:id="rId20"/>
    <p:sldId id="430" r:id="rId21"/>
    <p:sldId id="366" r:id="rId22"/>
    <p:sldId id="384" r:id="rId23"/>
    <p:sldId id="431" r:id="rId24"/>
    <p:sldId id="435" r:id="rId25"/>
    <p:sldId id="453" r:id="rId26"/>
    <p:sldId id="442" r:id="rId27"/>
    <p:sldId id="443" r:id="rId28"/>
    <p:sldId id="438" r:id="rId29"/>
    <p:sldId id="433" r:id="rId30"/>
    <p:sldId id="434" r:id="rId31"/>
    <p:sldId id="436" r:id="rId32"/>
    <p:sldId id="440" r:id="rId33"/>
    <p:sldId id="276" r:id="rId34"/>
    <p:sldId id="452" r:id="rId35"/>
    <p:sldId id="278" r:id="rId36"/>
    <p:sldId id="307" r:id="rId37"/>
    <p:sldId id="410" r:id="rId38"/>
    <p:sldId id="444" r:id="rId39"/>
    <p:sldId id="445" r:id="rId40"/>
    <p:sldId id="446" r:id="rId41"/>
    <p:sldId id="447" r:id="rId42"/>
    <p:sldId id="448" r:id="rId43"/>
    <p:sldId id="449"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eirene" initials="RH" lastIdx="1" clrIdx="0">
    <p:extLst>
      <p:ext uri="{19B8F6BF-5375-455C-9EA6-DF929625EA0E}">
        <p15:presenceInfo xmlns:p15="http://schemas.microsoft.com/office/powerpoint/2012/main" userId="S::robert.heirene@cdu.edu.au::1d582565-a71b-47ba-a907-298554dd6b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66980" autoAdjust="0"/>
  </p:normalViewPr>
  <p:slideViewPr>
    <p:cSldViewPr snapToGrid="0" snapToObjects="1">
      <p:cViewPr>
        <p:scale>
          <a:sx n="75" d="100"/>
          <a:sy n="75" d="100"/>
        </p:scale>
        <p:origin x="1926"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B8EE8-27E3-964C-89AC-12718F1F933D}"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EBD6-EAA6-BB41-A4EC-95587E2DAD9E}" type="slidenum">
              <a:rPr lang="en-US" smtClean="0"/>
              <a:t>‹#›</a:t>
            </a:fld>
            <a:endParaRPr lang="en-US"/>
          </a:p>
        </p:txBody>
      </p:sp>
    </p:spTree>
    <p:extLst>
      <p:ext uri="{BB962C8B-B14F-4D97-AF65-F5344CB8AC3E}">
        <p14:creationId xmlns:p14="http://schemas.microsoft.com/office/powerpoint/2010/main" val="7660763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https://www.mentimeter.com/app/presentation/72f675641dcbe6f29c4ec518e0b39be9/aca57dafc305/edit</a:t>
            </a:r>
          </a:p>
        </p:txBody>
      </p:sp>
      <p:sp>
        <p:nvSpPr>
          <p:cNvPr id="4" name="Slide Number Placeholder 3"/>
          <p:cNvSpPr>
            <a:spLocks noGrp="1"/>
          </p:cNvSpPr>
          <p:nvPr>
            <p:ph type="sldNum" sz="quarter" idx="5"/>
          </p:nvPr>
        </p:nvSpPr>
        <p:spPr/>
        <p:txBody>
          <a:bodyPr/>
          <a:lstStyle/>
          <a:p>
            <a:fld id="{65BEEBD6-EAA6-BB41-A4EC-95587E2DAD9E}" type="slidenum">
              <a:rPr lang="en-US" smtClean="0"/>
              <a:t>1</a:t>
            </a:fld>
            <a:endParaRPr lang="en-US" dirty="0"/>
          </a:p>
        </p:txBody>
      </p:sp>
    </p:spTree>
    <p:extLst>
      <p:ext uri="{BB962C8B-B14F-4D97-AF65-F5344CB8AC3E}">
        <p14:creationId xmlns:p14="http://schemas.microsoft.com/office/powerpoint/2010/main" val="278897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also consider stress as a physical or biological response, rather than an event or the interaction between event and interpretation</a:t>
            </a:r>
          </a:p>
          <a:p>
            <a:endParaRPr lang="en-AU" dirty="0"/>
          </a:p>
          <a:p>
            <a:r>
              <a:rPr lang="en-AU" dirty="0"/>
              <a:t>Taking this perspective allows us to better understand HOW stress affects our physical and mental health</a:t>
            </a:r>
          </a:p>
          <a:p>
            <a:endParaRPr lang="en-AU" dirty="0"/>
          </a:p>
          <a:p>
            <a:r>
              <a:rPr lang="en-AU" dirty="0"/>
              <a:t>But first, in order to understand how stress affects us physiologically we need to have a basic grasp of the human nervous system.</a:t>
            </a:r>
          </a:p>
          <a:p>
            <a:endParaRPr lang="en-AU" dirty="0"/>
          </a:p>
          <a:p>
            <a:r>
              <a:rPr lang="en-AU" dirty="0"/>
              <a:t>The system can first be divided structurally into the central and peripheral nervous systems </a:t>
            </a:r>
          </a:p>
          <a:p>
            <a:pPr marL="0" indent="-171450" algn="l" defTabSz="685800" rtl="0" eaLnBrk="1" latinLnBrk="0" hangingPunct="1">
              <a:buChar char="•"/>
            </a:pPr>
            <a:r>
              <a:rPr lang="en-AU" dirty="0"/>
              <a:t>Then it can be divided functionally into the </a:t>
            </a:r>
            <a:r>
              <a:rPr lang="en-AU" b="1" dirty="0"/>
              <a:t>somatic</a:t>
            </a:r>
            <a:r>
              <a:rPr lang="en-AU" dirty="0"/>
              <a:t> and </a:t>
            </a:r>
            <a:r>
              <a:rPr lang="en-AU" b="1" dirty="0"/>
              <a:t>autonomic</a:t>
            </a:r>
            <a:r>
              <a:rPr lang="en-AU" dirty="0"/>
              <a:t> nervous systems</a:t>
            </a:r>
          </a:p>
          <a:p>
            <a:endParaRPr lang="en-AU" dirty="0"/>
          </a:p>
          <a:p>
            <a:r>
              <a:rPr lang="en-AU" b="1" dirty="0"/>
              <a:t>The somatic nervous system</a:t>
            </a:r>
            <a:r>
              <a:rPr lang="en-AU" dirty="0"/>
              <a:t> is primarily responsible for transmitting and processing sensory information and controlling motor movements</a:t>
            </a:r>
          </a:p>
          <a:p>
            <a:endParaRPr lang="en-AU" dirty="0"/>
          </a:p>
          <a:p>
            <a:r>
              <a:rPr lang="en-AU" dirty="0"/>
              <a:t>The </a:t>
            </a:r>
            <a:r>
              <a:rPr lang="en-AU" b="1" dirty="0"/>
              <a:t>autonomic nervous system is </a:t>
            </a:r>
            <a:r>
              <a:rPr lang="en-AU" dirty="0"/>
              <a:t>concerned with the regulation of smooth muscle, cardiac muscle, and glands.</a:t>
            </a:r>
          </a:p>
          <a:p>
            <a:pPr marL="0" indent="-171450" algn="l" defTabSz="685800" rtl="0" eaLnBrk="1" latinLnBrk="0" hangingPunct="1">
              <a:buChar char="•"/>
            </a:pPr>
            <a:r>
              <a:rPr lang="en-AU" dirty="0"/>
              <a:t>The internal functions of our body like salvia production and digestion, energy use. </a:t>
            </a:r>
          </a:p>
          <a:p>
            <a:endParaRPr lang="en-AU" dirty="0"/>
          </a:p>
          <a:p>
            <a:r>
              <a:rPr lang="en-US" b="0" i="0" dirty="0">
                <a:solidFill>
                  <a:srgbClr val="000000"/>
                </a:solidFill>
                <a:effectLst/>
                <a:latin typeface="Times New Roman" panose="02020603050405020304" pitchFamily="18" charset="0"/>
              </a:rPr>
              <a:t>The </a:t>
            </a:r>
            <a:r>
              <a:rPr lang="en-US" b="1" i="0" dirty="0">
                <a:solidFill>
                  <a:srgbClr val="000000"/>
                </a:solidFill>
                <a:effectLst/>
                <a:latin typeface="Times New Roman" panose="02020603050405020304" pitchFamily="18" charset="0"/>
              </a:rPr>
              <a:t>parasympathetic nervous system supports activities that are designed to conserve energy and </a:t>
            </a:r>
            <a:r>
              <a:rPr lang="en-US" b="0" i="0" dirty="0">
                <a:solidFill>
                  <a:srgbClr val="000000"/>
                </a:solidFill>
                <a:effectLst/>
                <a:latin typeface="Times New Roman" panose="02020603050405020304" pitchFamily="18" charset="0"/>
              </a:rPr>
              <a:t>predominates in quiet “rest and digest” conditions </a:t>
            </a:r>
          </a:p>
          <a:p>
            <a:r>
              <a:rPr lang="en-US" b="0" i="0" dirty="0">
                <a:solidFill>
                  <a:srgbClr val="000000"/>
                </a:solidFill>
                <a:effectLst/>
                <a:latin typeface="Times New Roman" panose="02020603050405020304" pitchFamily="18" charset="0"/>
              </a:rPr>
              <a:t>while the </a:t>
            </a:r>
            <a:r>
              <a:rPr lang="en-US" b="1" i="0" dirty="0">
                <a:solidFill>
                  <a:srgbClr val="000000"/>
                </a:solidFill>
                <a:effectLst/>
                <a:latin typeface="Times New Roman" panose="02020603050405020304" pitchFamily="18" charset="0"/>
              </a:rPr>
              <a:t>sympathetic nervous system </a:t>
            </a:r>
            <a:r>
              <a:rPr lang="en-US" b="0" i="0" dirty="0">
                <a:solidFill>
                  <a:srgbClr val="000000"/>
                </a:solidFill>
                <a:effectLst/>
                <a:latin typeface="Times New Roman" panose="02020603050405020304" pitchFamily="18" charset="0"/>
              </a:rPr>
              <a:t>drives the “fight or flight” response in stressful situations. Involved with activities that expend energy.</a:t>
            </a:r>
          </a:p>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12</a:t>
            </a:fld>
            <a:endParaRPr lang="en-US"/>
          </a:p>
        </p:txBody>
      </p:sp>
    </p:spTree>
    <p:extLst>
      <p:ext uri="{BB962C8B-B14F-4D97-AF65-F5344CB8AC3E}">
        <p14:creationId xmlns:p14="http://schemas.microsoft.com/office/powerpoint/2010/main" val="380629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Okay, so how does this link with our stress response?</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Well, there are </a:t>
            </a:r>
            <a:r>
              <a:rPr lang="en-AU" sz="1050" b="1" dirty="0"/>
              <a:t>TWO NEUROENDOCRINE, OR HORMONE, PATHWAYS ACTIVATED BY STRESSFUL EVENTS. </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The first involves the sympathetic nervous system and ensures a rapid response to a stressful situation</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This is what controls what is known as our </a:t>
            </a:r>
            <a:r>
              <a:rPr lang="en-AU" b="1" u="sng" dirty="0"/>
              <a:t>fight or flight </a:t>
            </a:r>
            <a:r>
              <a:rPr lang="en-AU" dirty="0"/>
              <a:t>response – we either stand and face the threat or literally or metaphorically run away from it. </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Although we have also added freeze and fawn (to literally fawn over or please the potential stressor or aggressor to placate them and minimise the emotional or physical threat)</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Talk through diagram</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If we look at what the sympathetic nervous systems does, we can see how different functions come together to create this stress response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But how does our parasympathetic nervous system have this affect?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Through a bodily system called the sympathetic adrenal medullary system, or SAM system</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This system is activated when we experience a stressful event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Sensory information is sent to the hypothalamus, which sends a signal via the sympathetic nervous system to activate the adrenal medulla [using the neurotransmitter acetylcholine]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The adrenal medulla then releases what are known as catecholamine stress hormones, or adrenaline and noradrenaline (referred to as epinephrine and norepinephrine in the US)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Together, these catecholamine hormones initiate a rapid activation of the sympathetic nervous system</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Adrenaline: </a:t>
            </a:r>
            <a:r>
              <a:rPr lang="en-AU" dirty="0"/>
              <a:t>causes the nutrients stored in muscles to become available to provide energy for strenuous exercise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Along with norepinephrine, it increases blood flow to the muscles by increasing the output of the heart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In doing so, it increases blood pressure (increased circulation and energy availability)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BUT </a:t>
            </a:r>
            <a:r>
              <a:rPr lang="en-AU" b="1" dirty="0"/>
              <a:t>norepinephrine is also a neurotransmitter </a:t>
            </a:r>
            <a:r>
              <a:rPr lang="en-AU" dirty="0"/>
              <a:t>as well as a hormone and is released into the central nervous system by noradrenergic neurons.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Activates amygdala and </a:t>
            </a:r>
            <a:r>
              <a:rPr lang="en-AU" b="1" dirty="0"/>
              <a:t>subsequently the locus </a:t>
            </a:r>
            <a:r>
              <a:rPr lang="en-AU" sz="900" b="1" dirty="0">
                <a:latin typeface="Tw Cen MT" panose="020B0602020104020603" pitchFamily="34" charset="0"/>
              </a:rPr>
              <a:t>coeruleus</a:t>
            </a:r>
          </a:p>
          <a:p>
            <a:pPr marL="0" marR="0" lvl="0" indent="0" algn="l" defTabSz="685800" rtl="0" eaLnBrk="1" fontAlgn="auto" latinLnBrk="0" hangingPunct="1">
              <a:lnSpc>
                <a:spcPct val="100000"/>
              </a:lnSpc>
              <a:spcBef>
                <a:spcPts val="0"/>
              </a:spcBef>
              <a:spcAft>
                <a:spcPts val="0"/>
              </a:spcAft>
              <a:buClrTx/>
              <a:buSzTx/>
              <a:buFontTx/>
              <a:buNone/>
              <a:tabLst/>
              <a:defRPr/>
            </a:pPr>
            <a:r>
              <a:rPr lang="en-AU" sz="900" dirty="0">
                <a:latin typeface="Tw Cen MT" panose="020B0602020104020603" pitchFamily="34" charset="0"/>
              </a:rPr>
              <a:t>Which is a small bundle of neuronal cell bodies located deep within the brainstem</a:t>
            </a:r>
          </a:p>
          <a:p>
            <a:pPr marL="0" marR="0" lvl="0" indent="0" algn="l" defTabSz="685800" rtl="0" eaLnBrk="1" fontAlgn="auto" latinLnBrk="0" hangingPunct="1">
              <a:lnSpc>
                <a:spcPct val="100000"/>
              </a:lnSpc>
              <a:spcBef>
                <a:spcPts val="0"/>
              </a:spcBef>
              <a:spcAft>
                <a:spcPts val="0"/>
              </a:spcAft>
              <a:buClrTx/>
              <a:buSzTx/>
              <a:buFontTx/>
              <a:buNone/>
              <a:tabLst/>
              <a:defRPr/>
            </a:pPr>
            <a:r>
              <a:rPr lang="en-AU" sz="900" dirty="0">
                <a:latin typeface="Tw Cen MT" panose="020B0602020104020603" pitchFamily="34" charset="0"/>
              </a:rPr>
              <a:t>Its name </a:t>
            </a:r>
            <a:r>
              <a:rPr lang="en-AU" sz="900" b="1" dirty="0">
                <a:latin typeface="Tw Cen MT" panose="020B0602020104020603" pitchFamily="34" charset="0"/>
              </a:rPr>
              <a:t>translates as a blue spot from Latin</a:t>
            </a:r>
            <a:r>
              <a:rPr lang="en-AU" sz="900" dirty="0">
                <a:latin typeface="Tw Cen MT" panose="020B0602020104020603" pitchFamily="34" charset="0"/>
              </a:rPr>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0" i="0" dirty="0">
                <a:solidFill>
                  <a:srgbClr val="222222"/>
                </a:solidFill>
                <a:effectLst/>
                <a:latin typeface="Harding"/>
              </a:rPr>
              <a:t>Appears to be involved in regulating blood pressure, increasing anxiety like states, and is generally thought to increase cognitive ability to deal with stressors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But returning our focus to the SAM system, the activation of the sympathetic nervous system via this system is short lived and sometimes we need to respond to stressors over an extended period of time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Adrenal medulla: </a:t>
            </a:r>
            <a:r>
              <a:rPr lang="en-US" b="0" i="0" dirty="0">
                <a:solidFill>
                  <a:srgbClr val="202124"/>
                </a:solidFill>
                <a:effectLst/>
                <a:latin typeface="arial" panose="020B0604020202020204" pitchFamily="34" charset="0"/>
              </a:rPr>
              <a:t>The inner part of the adrenal gland (a small organ on top of each kidney)</a:t>
            </a: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Adrenal cortex: </a:t>
            </a:r>
            <a:r>
              <a:rPr lang="en-US" b="0" i="0" dirty="0">
                <a:solidFill>
                  <a:srgbClr val="202124"/>
                </a:solidFill>
                <a:effectLst/>
                <a:latin typeface="arial" panose="020B0604020202020204" pitchFamily="34" charset="0"/>
              </a:rPr>
              <a:t>The outer part of the adrenal gland (a small organ on top of each kidney).</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Catecholamine</a:t>
            </a:r>
            <a:r>
              <a:rPr lang="en-US" b="1" i="0" dirty="0">
                <a:solidFill>
                  <a:srgbClr val="202124"/>
                </a:solidFill>
                <a:effectLst/>
                <a:latin typeface="arial" panose="020B0604020202020204" pitchFamily="34" charset="0"/>
              </a:rPr>
              <a:t>: </a:t>
            </a:r>
            <a:r>
              <a:rPr lang="en-US" b="0" i="0" dirty="0">
                <a:solidFill>
                  <a:srgbClr val="202124"/>
                </a:solidFill>
                <a:effectLst/>
                <a:latin typeface="arial" panose="020B0604020202020204" pitchFamily="34" charset="0"/>
              </a:rPr>
              <a:t>defined by their chemical structure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13</a:t>
            </a:fld>
            <a:endParaRPr lang="en-US"/>
          </a:p>
        </p:txBody>
      </p:sp>
    </p:spTree>
    <p:extLst>
      <p:ext uri="{BB962C8B-B14F-4D97-AF65-F5344CB8AC3E}">
        <p14:creationId xmlns:p14="http://schemas.microsoft.com/office/powerpoint/2010/main" val="1564774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SAM SYSTEM IN BLUE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HPA GREEN</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this second system, known as the hypothalamic-pituitary adrenocortical system enables our bodily organs to alter their usual function to facilitate a longer lasting adaptive response to stress.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In this system, once an environmental stressor is identified,</a:t>
            </a:r>
          </a:p>
          <a:p>
            <a:pPr marL="0" indent="-171450" algn="l" defTabSz="685800" rtl="0" eaLnBrk="1" latinLnBrk="0" hangingPunct="1">
              <a:buChar char="•"/>
            </a:pPr>
            <a:r>
              <a:rPr lang="en-AU" sz="900" dirty="0">
                <a:latin typeface="Tw Cen MT" panose="020B0602020104020603" pitchFamily="34" charset="0"/>
              </a:rPr>
              <a:t>Also originates in the hypothalamus </a:t>
            </a:r>
          </a:p>
          <a:p>
            <a:pPr marL="0" indent="-171450" algn="l" defTabSz="685800" rtl="0" eaLnBrk="1" latinLnBrk="0" hangingPunct="1">
              <a:buChar char="•"/>
            </a:pPr>
            <a:r>
              <a:rPr lang="en-AU" sz="900" dirty="0">
                <a:latin typeface="Tw Cen MT" panose="020B0602020104020603" pitchFamily="34" charset="0"/>
              </a:rPr>
              <a:t>Hypothalamus secretes a peptide called corticotropin releasing hormone (or corticotropin releasing factor; CRF)</a:t>
            </a:r>
          </a:p>
          <a:p>
            <a:pPr marL="0" indent="-171450" algn="l" defTabSz="685800" rtl="0" eaLnBrk="1" latinLnBrk="0" hangingPunct="1">
              <a:buChar char="•"/>
            </a:pPr>
            <a:r>
              <a:rPr lang="en-AU" sz="900" dirty="0">
                <a:latin typeface="Tw Cen MT" panose="020B0602020104020603" pitchFamily="34" charset="0"/>
              </a:rPr>
              <a:t>This stimulates the anterior pituitary gland to secrete adrenocorticotropic hormone</a:t>
            </a:r>
          </a:p>
          <a:p>
            <a:pPr marL="0" indent="-171450" algn="l" defTabSz="685800" rtl="0" eaLnBrk="1" latinLnBrk="0" hangingPunct="1">
              <a:buChar char="•"/>
            </a:pPr>
            <a:r>
              <a:rPr lang="en-AU" sz="900" dirty="0">
                <a:latin typeface="Tw Cen MT" panose="020B0602020104020603" pitchFamily="34" charset="0"/>
              </a:rPr>
              <a:t>This enters the general circulation and stimulates the adrenal cortex to secrete glucocorticoids</a:t>
            </a:r>
          </a:p>
          <a:p>
            <a:pPr marL="0" indent="-171450" algn="l" defTabSz="685800" rtl="0" eaLnBrk="1" latinLnBrk="0" hangingPunct="1">
              <a:buChar char="•"/>
            </a:pPr>
            <a:endParaRPr lang="en-AU" sz="900" dirty="0">
              <a:latin typeface="Tw Cen MT" panose="020B0602020104020603" pitchFamily="34" charset="0"/>
            </a:endParaRPr>
          </a:p>
          <a:p>
            <a:pPr marL="0" indent="0" algn="l" defTabSz="685800" rtl="0" eaLnBrk="1" latinLnBrk="0" hangingPunct="1">
              <a:buNone/>
            </a:pPr>
            <a:r>
              <a:rPr lang="en-AU" sz="900" dirty="0">
                <a:latin typeface="Tw Cen MT" panose="020B0602020104020603" pitchFamily="34" charset="0"/>
              </a:rPr>
              <a:t>The </a:t>
            </a:r>
            <a:r>
              <a:rPr lang="en-AU" sz="900" b="1" dirty="0">
                <a:latin typeface="Tw Cen MT" panose="020B0602020104020603" pitchFamily="34" charset="0"/>
              </a:rPr>
              <a:t>primary glucocorticoid secreted is cortisol</a:t>
            </a:r>
          </a:p>
          <a:p>
            <a:pPr marL="0" indent="-171450" algn="l" defTabSz="685800" rtl="0" eaLnBrk="1" latinLnBrk="0" hangingPunct="1">
              <a:buChar char="•"/>
            </a:pPr>
            <a:r>
              <a:rPr lang="en-AU" sz="900" dirty="0">
                <a:latin typeface="Tw Cen MT" panose="020B0602020104020603" pitchFamily="34" charset="0"/>
              </a:rPr>
              <a:t>It has a huge effect on glucose metabolism and helps to break down fats and proteins so that we can more readily extract energy from them. This is literally why it’s called a GLUCO-corticoid! Because of its substantial effect on glucose metabolism.</a:t>
            </a:r>
          </a:p>
          <a:p>
            <a:pPr marL="0" indent="-171450" algn="l" defTabSz="685800" rtl="0" eaLnBrk="1" latinLnBrk="0" hangingPunct="1">
              <a:buChar char="•"/>
            </a:pPr>
            <a:r>
              <a:rPr lang="en-AU" sz="900" dirty="0">
                <a:latin typeface="Tw Cen MT" panose="020B0602020104020603" pitchFamily="34" charset="0"/>
              </a:rPr>
              <a:t>Increase the amount of free amino acids in the blood by diverting them away from muscle and to the liver where it converted to glucose</a:t>
            </a:r>
          </a:p>
          <a:p>
            <a:pPr marL="0" indent="-171450" algn="l" defTabSz="685800" rtl="0" eaLnBrk="1" latinLnBrk="0" hangingPunct="1">
              <a:buChar char="•"/>
            </a:pPr>
            <a:r>
              <a:rPr lang="en-AU" sz="900" dirty="0">
                <a:latin typeface="Tw Cen MT" panose="020B0602020104020603" pitchFamily="34" charset="0"/>
              </a:rPr>
              <a:t>Increase free fatty acids in the blood by mobilising fat from adipose sites. Again, most go into the liver and are converted to glucose</a:t>
            </a:r>
          </a:p>
          <a:p>
            <a:pPr marL="0" indent="-171450" algn="l" defTabSz="685800" rtl="0" eaLnBrk="1" latinLnBrk="0" hangingPunct="1">
              <a:buChar char="•"/>
            </a:pPr>
            <a:r>
              <a:rPr lang="en-AU" sz="900" dirty="0">
                <a:latin typeface="Tw Cen MT" panose="020B0602020104020603" pitchFamily="34" charset="0"/>
              </a:rPr>
              <a:t>It suppresses immune function by inhibiting the action of white blood cells known as phagocytes (fag-o-cites) and lymphocytes</a:t>
            </a:r>
          </a:p>
          <a:p>
            <a:pPr marL="0" indent="-171450" algn="l" defTabSz="685800" rtl="0" eaLnBrk="1" latinLnBrk="0" hangingPunct="1">
              <a:buChar char="•"/>
            </a:pPr>
            <a:r>
              <a:rPr lang="en-AU" sz="900" dirty="0">
                <a:latin typeface="Tw Cen MT" panose="020B0602020104020603" pitchFamily="34" charset="0"/>
              </a:rPr>
              <a:t>Blocks calcium from entering the bones and prevents new bone from forming (which is why chronic stress is associated with an increased risk of osteoporosis)</a:t>
            </a:r>
          </a:p>
          <a:p>
            <a:pPr marL="0" indent="-171450" algn="l" defTabSz="685800" rtl="0" eaLnBrk="1" latinLnBrk="0" hangingPunct="1">
              <a:buChar char="•"/>
            </a:pPr>
            <a:r>
              <a:rPr lang="en-AU" sz="900" dirty="0">
                <a:latin typeface="Tw Cen MT" panose="020B0602020104020603" pitchFamily="34" charset="0"/>
              </a:rPr>
              <a:t>Calcium can then be used for neuronal communication and blood clotting </a:t>
            </a:r>
          </a:p>
          <a:p>
            <a:pPr marL="0" indent="-171450" algn="l" defTabSz="685800" rtl="0" eaLnBrk="1" latinLnBrk="0" hangingPunct="1">
              <a:buChar char="•"/>
            </a:pPr>
            <a:r>
              <a:rPr lang="en-AU" sz="900" dirty="0">
                <a:latin typeface="Tw Cen MT" panose="020B0602020104020603" pitchFamily="34" charset="0"/>
              </a:rPr>
              <a:t>It increases blood flow</a:t>
            </a:r>
          </a:p>
          <a:p>
            <a:pPr marL="0" indent="-171450" algn="l" defTabSz="685800" rtl="0" eaLnBrk="1" latinLnBrk="0" hangingPunct="1">
              <a:buChar char="•"/>
            </a:pPr>
            <a:r>
              <a:rPr lang="en-AU" sz="900" dirty="0">
                <a:latin typeface="Tw Cen MT" panose="020B0602020104020603" pitchFamily="34" charset="0"/>
              </a:rPr>
              <a:t>It indirectly suppresses the secretion of this sex steroid hormone</a:t>
            </a:r>
          </a:p>
          <a:p>
            <a:pPr marL="0" indent="-171450" algn="l" defTabSz="685800" rtl="0" eaLnBrk="1" latinLnBrk="0" hangingPunct="1">
              <a:buChar char="•"/>
            </a:pPr>
            <a:r>
              <a:rPr lang="en-AU" sz="900" dirty="0">
                <a:latin typeface="Tw Cen MT" panose="020B0602020104020603" pitchFamily="34" charset="0"/>
              </a:rPr>
              <a:t>Almost every cell in the body contains glucocorticoid receptors, which means this hormone can affect almost every cell in the body</a:t>
            </a:r>
          </a:p>
          <a:p>
            <a:pPr marL="0" indent="-171450" algn="l" defTabSz="685800" rtl="0" eaLnBrk="1" latinLnBrk="0" hangingPunct="1">
              <a:buChar char="•"/>
            </a:pPr>
            <a:endParaRPr lang="en-AU" sz="900" dirty="0">
              <a:latin typeface="Tw Cen MT" panose="020B0602020104020603" pitchFamily="34" charset="0"/>
            </a:endParaRPr>
          </a:p>
          <a:p>
            <a:pPr marL="0" indent="0" algn="l" defTabSz="685800" rtl="0" eaLnBrk="1" latinLnBrk="0" hangingPunct="1">
              <a:buNone/>
            </a:pPr>
            <a:r>
              <a:rPr lang="en-AU" sz="900" b="1" dirty="0">
                <a:latin typeface="Tw Cen MT" panose="020B0602020104020603" pitchFamily="34" charset="0"/>
              </a:rPr>
              <a:t>It aims to prepare the body to deal with a stressful situation for a more prolonged period of time</a:t>
            </a:r>
          </a:p>
          <a:p>
            <a:pPr marL="0" indent="0" algn="l" defTabSz="685800" rtl="0" eaLnBrk="1" latinLnBrk="0" hangingPunct="1">
              <a:buNone/>
            </a:pPr>
            <a:endParaRPr lang="en-AU" sz="900" b="1" dirty="0">
              <a:latin typeface="Tw Cen MT" panose="020B0602020104020603" pitchFamily="34" charset="0"/>
            </a:endParaRPr>
          </a:p>
          <a:p>
            <a:pPr marL="0" indent="0" algn="l" defTabSz="685800" rtl="0" eaLnBrk="1" latinLnBrk="0" hangingPunct="1">
              <a:buNone/>
            </a:pPr>
            <a:r>
              <a:rPr lang="en-AU" sz="900" b="1" dirty="0">
                <a:latin typeface="Tw Cen MT" panose="020B0602020104020603" pitchFamily="34" charset="0"/>
              </a:rPr>
              <a:t>Green pathway:</a:t>
            </a:r>
          </a:p>
          <a:p>
            <a:pPr marL="0" indent="0" algn="l" defTabSz="685800" rtl="0" eaLnBrk="1" latinLnBrk="0" hangingPunct="1">
              <a:buNone/>
            </a:pPr>
            <a:r>
              <a:rPr lang="en-AU" sz="900" b="0" dirty="0">
                <a:latin typeface="Tw Cen MT" panose="020B0602020104020603" pitchFamily="34" charset="0"/>
              </a:rPr>
              <a:t>Just like with norepinephrine and the SAM system, corticotropin releasing hormone/factor has a number of important functions within the brain in addition to stimulating the anterior pituitary gland to secrete adrenocorticotropic hormone.</a:t>
            </a:r>
          </a:p>
          <a:p>
            <a:pPr marL="0" indent="0" algn="l" defTabSz="685800" rtl="0" eaLnBrk="1" latinLnBrk="0" hangingPunct="1">
              <a:buNone/>
            </a:pPr>
            <a:endParaRPr lang="en-AU" sz="900" b="0" dirty="0">
              <a:latin typeface="Tw Cen MT" panose="020B0602020104020603" pitchFamily="34" charset="0"/>
            </a:endParaRPr>
          </a:p>
          <a:p>
            <a:pPr marL="0" indent="0" algn="l" defTabSz="685800" rtl="0" eaLnBrk="1" latinLnBrk="0" hangingPunct="1">
              <a:buNone/>
            </a:pPr>
            <a:r>
              <a:rPr lang="en-AU" sz="900" b="0" dirty="0">
                <a:latin typeface="Tw Cen MT" panose="020B0602020104020603" pitchFamily="34" charset="0"/>
              </a:rPr>
              <a:t>It’s thought that this acts as a neurotransmitter in areas of the brain important for emotional regulation, including the limbic system, potentially regulating the emotional response to stress. </a:t>
            </a:r>
          </a:p>
          <a:p>
            <a:pPr marL="0" indent="0" algn="l" defTabSz="685800" rtl="0" eaLnBrk="1" latinLnBrk="0" hangingPunct="1">
              <a:buNone/>
            </a:pPr>
            <a:r>
              <a:rPr lang="en-AU" sz="900" b="0" dirty="0">
                <a:latin typeface="Tw Cen MT" panose="020B0602020104020603" pitchFamily="34" charset="0"/>
              </a:rPr>
              <a:t>Overproduction of corticotropin releasing factor has been associated with depression.</a:t>
            </a:r>
          </a:p>
          <a:p>
            <a:pPr algn="l"/>
            <a:r>
              <a:rPr lang="en-AU" sz="900" dirty="0">
                <a:latin typeface="Tw Cen MT" panose="020B0602020104020603" pitchFamily="34" charset="0"/>
              </a:rPr>
              <a:t>------</a:t>
            </a:r>
          </a:p>
          <a:p>
            <a:pPr algn="l"/>
            <a:r>
              <a:rPr lang="en-AU" sz="900" dirty="0">
                <a:latin typeface="Tw Cen MT" panose="020B0602020104020603" pitchFamily="34" charset="0"/>
              </a:rPr>
              <a:t>Blood cortisol levels are at their peak 20 to 40 minutes after a stressor, and thus the levels have been used as a index of stress in many studies.</a:t>
            </a:r>
          </a:p>
          <a:p>
            <a:pPr algn="l"/>
            <a:endParaRPr lang="en-AU"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14</a:t>
            </a:fld>
            <a:endParaRPr lang="en-US"/>
          </a:p>
        </p:txBody>
      </p:sp>
    </p:spTree>
    <p:extLst>
      <p:ext uri="{BB962C8B-B14F-4D97-AF65-F5344CB8AC3E}">
        <p14:creationId xmlns:p14="http://schemas.microsoft.com/office/powerpoint/2010/main" val="710383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Both systems are important for helping our body to maintain it’s homeostatic state (or it’s healthy, normal range of function)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But both systems should only be activated temporarily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It is when they become activated over prolonged periods of time that our physiological reaction distressed starts to become problematic for our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are countless examples of people experiencing a highly stressful events and becoming quite unwell after them. Including many cases where people die not to long after their spouse – the </a:t>
            </a:r>
            <a:r>
              <a:rPr lang="en-AU" b="1" dirty="0"/>
              <a:t>widowhood effect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evidence for this is mixed, but some studies find a quite increased risk of death during the first few months after someone’s spouse dies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Anyone have examples of this???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We all sort of know that extended stress it is bad for our health, and so now will turn our attention to why this is the case.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15</a:t>
            </a:fld>
            <a:endParaRPr lang="en-US"/>
          </a:p>
        </p:txBody>
      </p:sp>
    </p:spTree>
    <p:extLst>
      <p:ext uri="{BB962C8B-B14F-4D97-AF65-F5344CB8AC3E}">
        <p14:creationId xmlns:p14="http://schemas.microsoft.com/office/powerpoint/2010/main" val="36886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 first way through which extended activation of the SAM or HPA axis past and detrimental impact on health is via suppression of the immune system.</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indent="0">
              <a:spcBef>
                <a:spcPts val="100"/>
              </a:spcBef>
              <a:spcAft>
                <a:spcPts val="800"/>
              </a:spcAft>
              <a:buNone/>
            </a:pPr>
            <a:r>
              <a:rPr lang="en-US" sz="1000" dirty="0">
                <a:latin typeface="Tw Cen MT" panose="020B0602020104020603" pitchFamily="34" charset="0"/>
              </a:rPr>
              <a:t>High stress levels are consistently associated with (Segerstrom &amp; Miller, 2004):</a:t>
            </a:r>
          </a:p>
          <a:p>
            <a:pPr>
              <a:spcBef>
                <a:spcPts val="100"/>
              </a:spcBef>
              <a:spcAft>
                <a:spcPts val="800"/>
              </a:spcAft>
            </a:pPr>
            <a:r>
              <a:rPr lang="en-US" sz="900" b="1" dirty="0">
                <a:latin typeface="Tw Cen MT" panose="020B0602020104020603" pitchFamily="34" charset="0"/>
              </a:rPr>
              <a:t>Decreased lymphocyte proliferation: </a:t>
            </a:r>
            <a:r>
              <a:rPr lang="en-US" b="0" i="0" dirty="0">
                <a:solidFill>
                  <a:srgbClr val="202124"/>
                </a:solidFill>
                <a:effectLst/>
                <a:latin typeface="arial" panose="020B0604020202020204" pitchFamily="34" charset="0"/>
              </a:rPr>
              <a:t>A lymphocyte is </a:t>
            </a:r>
            <a:r>
              <a:rPr lang="en-US" b="1" i="0" dirty="0">
                <a:solidFill>
                  <a:srgbClr val="202124"/>
                </a:solidFill>
                <a:effectLst/>
                <a:latin typeface="arial" panose="020B0604020202020204" pitchFamily="34" charset="0"/>
              </a:rPr>
              <a:t>a type of white blood cell that is made in bone marrow</a:t>
            </a:r>
            <a:r>
              <a:rPr lang="en-US" b="0" i="0" dirty="0">
                <a:solidFill>
                  <a:srgbClr val="202124"/>
                </a:solidFill>
                <a:effectLst/>
                <a:latin typeface="arial" panose="020B0604020202020204" pitchFamily="34" charset="0"/>
              </a:rPr>
              <a:t>. There are two main types of lymphocytes: B cells and T cells. </a:t>
            </a:r>
            <a:r>
              <a:rPr lang="en-US" b="0" i="0" dirty="0">
                <a:solidFill>
                  <a:srgbClr val="202122"/>
                </a:solidFill>
                <a:effectLst/>
                <a:latin typeface="Arial" panose="020B0604020202020204" pitchFamily="34" charset="0"/>
              </a:rPr>
              <a:t>The function of T cells and B cells is to recognize specific "non-self“ antigens. Lymphocyte proliferation actually refers to a chemical process that occurs when a lymphocyte binds with an antigen</a:t>
            </a:r>
          </a:p>
          <a:p>
            <a:pPr marL="0" marR="0" lvl="0" indent="0" algn="l" defTabSz="685800" rtl="0" eaLnBrk="1" fontAlgn="auto" latinLnBrk="0" hangingPunct="1">
              <a:lnSpc>
                <a:spcPct val="100000"/>
              </a:lnSpc>
              <a:spcBef>
                <a:spcPts val="100"/>
              </a:spcBef>
              <a:spcAft>
                <a:spcPts val="800"/>
              </a:spcAft>
              <a:buClrTx/>
              <a:buSzTx/>
              <a:buFontTx/>
              <a:buNone/>
              <a:tabLst/>
              <a:defRPr/>
            </a:pPr>
            <a:r>
              <a:rPr lang="en-US" sz="900" b="1" dirty="0">
                <a:latin typeface="Tw Cen MT" panose="020B0602020104020603" pitchFamily="34" charset="0"/>
              </a:rPr>
              <a:t>Decreases in natural killer (NK) cells: </a:t>
            </a:r>
            <a:r>
              <a:rPr lang="en-US" b="0" i="0" dirty="0">
                <a:solidFill>
                  <a:srgbClr val="53575D"/>
                </a:solidFill>
                <a:effectLst/>
                <a:latin typeface="Open Sans" panose="020B0606030504020204" pitchFamily="34" charset="0"/>
              </a:rPr>
              <a:t>NK cells are a type of lymphocyte cell best known for killing virally infected cells, and detecting and controlling early signs of cancer. As well as protecting against disease, specialized NK cells are also found in the placenta and may play an important role in pregnancy. </a:t>
            </a: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Lower </a:t>
            </a:r>
            <a:r>
              <a:rPr lang="en-US" sz="900" b="1" u="sng" dirty="0">
                <a:latin typeface="Tw Cen MT" panose="020B0602020104020603" pitchFamily="34" charset="0"/>
              </a:rPr>
              <a:t>antibody</a:t>
            </a:r>
            <a:r>
              <a:rPr lang="en-US" sz="900" b="1" dirty="0">
                <a:latin typeface="Tw Cen MT" panose="020B0602020104020603" pitchFamily="34" charset="0"/>
              </a:rPr>
              <a:t> response vaccines: </a:t>
            </a:r>
            <a:r>
              <a:rPr lang="en-US" sz="900" dirty="0">
                <a:latin typeface="Tw Cen MT" panose="020B0602020104020603" pitchFamily="34" charset="0"/>
              </a:rPr>
              <a:t>found in response to the influenza vaccine and pneumococcal bacterial vaccine. The antibody response to vaccination is an overall indicator of the quality of person’s immune response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How do these changes manifest?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Wound healing:  </a:t>
            </a:r>
            <a:r>
              <a:rPr lang="en-AU" dirty="0"/>
              <a:t>meta-analytic study of research that has examined the relationship between the time it takes wounds to heal and reported stress levels.</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t>
            </a:r>
            <a:r>
              <a:rPr lang="en-US" b="0" i="0" dirty="0">
                <a:solidFill>
                  <a:srgbClr val="212121"/>
                </a:solidFill>
                <a:effectLst/>
                <a:latin typeface="Cambria" panose="02040503050406030204" pitchFamily="18" charset="0"/>
              </a:rPr>
              <a:t>an average correlation of −.42 between psychological stress and wound healing. This suggests that the relationship between stress and wound repair is not only statistically significant, but also clinically relevant.”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Cambria" panose="02040503050406030204" pitchFamily="18" charset="0"/>
              </a:rPr>
              <a:t>There are some studies that show students who get a wound around exam time have a slower recovery time than students who get the injury mid semester.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Cambria" panose="02040503050406030204" pitchFamily="18" charset="0"/>
              </a:rPr>
              <a:t>- This is likely because cortisol is associated with decreased activity of pro-inflammatory cytokines which facilitate wound healing.</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latin typeface="Cambria" panose="020405030504060302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212121"/>
                </a:solidFill>
                <a:effectLst/>
                <a:latin typeface="Cambria" panose="02040503050406030204" pitchFamily="18" charset="0"/>
              </a:rPr>
              <a:t>Surgery complications: </a:t>
            </a:r>
            <a:r>
              <a:rPr lang="en-US" b="0" i="0" dirty="0">
                <a:solidFill>
                  <a:srgbClr val="212121"/>
                </a:solidFill>
                <a:effectLst/>
                <a:latin typeface="Cambria" panose="02040503050406030204" pitchFamily="18" charset="0"/>
              </a:rPr>
              <a:t>High stress levels, as well as intra-marital conflict was associated with an increased risk of complications post surgery, including inflammation and infection. Dispositional  optimism had the opposite effect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latin typeface="Cambria" panose="020405030504060302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212121"/>
                </a:solidFill>
                <a:effectLst/>
                <a:latin typeface="Cambria" panose="02040503050406030204" pitchFamily="18" charset="0"/>
              </a:rPr>
              <a:t>Common cold: </a:t>
            </a:r>
            <a:r>
              <a:rPr lang="en-US" b="0" i="0" dirty="0">
                <a:solidFill>
                  <a:srgbClr val="212121"/>
                </a:solidFill>
                <a:effectLst/>
                <a:latin typeface="Cambria" panose="02040503050406030204" pitchFamily="18" charset="0"/>
              </a:rPr>
              <a:t>studies have found that stress levels are associated with an increased risk of experiencing illness when infected with the common cold, in a dose-dependent manner and independent of various demographic and psychological characteristics like personality.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4D4D"/>
                </a:solidFill>
                <a:effectLst/>
                <a:latin typeface="ff-quadraat-web-pro"/>
              </a:rPr>
              <a:t>“</a:t>
            </a:r>
            <a:r>
              <a:rPr lang="en-US" b="0" i="1" dirty="0">
                <a:solidFill>
                  <a:srgbClr val="4D4D4D"/>
                </a:solidFill>
                <a:effectLst/>
                <a:latin typeface="ff-quadraat-web-pro"/>
              </a:rPr>
              <a:t>Psychological stress was associated in a dose-response manner with an increased risk of acute infectious respiratory illness</a:t>
            </a:r>
            <a:r>
              <a:rPr lang="en-US" b="0" i="0" dirty="0">
                <a:solidFill>
                  <a:srgbClr val="4D4D4D"/>
                </a:solidFill>
                <a:effectLst/>
                <a:latin typeface="ff-quadraat-web-pro"/>
              </a:rPr>
              <a: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b="0" i="0" dirty="0">
                <a:solidFill>
                  <a:srgbClr val="4D4D4D"/>
                </a:solidFill>
                <a:effectLst/>
                <a:latin typeface="ff-quadraat-web-pro"/>
              </a:rPr>
              <a:t>Other studies have shown that </a:t>
            </a:r>
            <a:r>
              <a:rPr lang="en-US" b="1" i="0" dirty="0">
                <a:solidFill>
                  <a:srgbClr val="4D4D4D"/>
                </a:solidFill>
                <a:effectLst/>
                <a:latin typeface="ff-quadraat-web-pro"/>
              </a:rPr>
              <a:t>when you give someone a nasal drop containing the cold virus, they are much more likely to develop an actual cold if they report high levels of current stress or have recently experienced highly stressful events </a:t>
            </a:r>
            <a:r>
              <a:rPr lang="en-US" b="0" i="0" dirty="0">
                <a:solidFill>
                  <a:srgbClr val="4D4D4D"/>
                </a:solidFill>
                <a:effectLst/>
                <a:latin typeface="ff-quadraat-web-pro"/>
              </a:rPr>
              <a:t>(pg. 577 of textbook)</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4D4D"/>
              </a:solidFill>
              <a:effectLst/>
              <a:latin typeface="ff-quadraat-web-pro"/>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4D4D"/>
              </a:solidFill>
              <a:effectLst/>
              <a:latin typeface="ff-quadraat-web-pro"/>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i="0" dirty="0">
                <a:solidFill>
                  <a:srgbClr val="4D4D4D"/>
                </a:solidFill>
                <a:effectLst/>
                <a:latin typeface="ff-quadraat-web-pro"/>
              </a:rPr>
              <a:t>COVID-19: </a:t>
            </a:r>
            <a:r>
              <a:rPr lang="en-US" b="0" i="0" dirty="0">
                <a:solidFill>
                  <a:srgbClr val="4D4D4D"/>
                </a:solidFill>
                <a:effectLst/>
                <a:latin typeface="ff-quadraat-web-pro"/>
              </a:rPr>
              <a:t>initial research that seems to suggest that increased cortisol levels are associated with a higher risk of death, but the only studies I found use small samples and there is some extreme risk of confounding – it seems like those who went on to die would have had higher cortisol levels!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4D4D4D"/>
              </a:solidFill>
              <a:effectLst/>
              <a:latin typeface="ff-quadraat-web-pro"/>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4D4D4D"/>
                </a:solidFill>
                <a:effectLst/>
                <a:latin typeface="ff-quadraat-web-pro"/>
              </a:rPr>
              <a:t>There are also a number of other effects of prolonged stress on physical health beyond the immediate effects on immune function, including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4D4D"/>
                </a:solidFill>
                <a:effectLst/>
                <a:latin typeface="ff-quadraat-web-pro"/>
              </a:rPr>
              <a:t>elevated blood pressure which increases the risk of heart attacks and strokes – but could also be due to health </a:t>
            </a:r>
            <a:r>
              <a:rPr lang="en-US" b="0" i="0" dirty="0" err="1">
                <a:solidFill>
                  <a:srgbClr val="4D4D4D"/>
                </a:solidFill>
                <a:effectLst/>
                <a:latin typeface="ff-quadraat-web-pro"/>
              </a:rPr>
              <a:t>behaviours</a:t>
            </a:r>
            <a:r>
              <a:rPr lang="en-US" b="0" i="0" dirty="0">
                <a:solidFill>
                  <a:srgbClr val="4D4D4D"/>
                </a:solidFill>
                <a:effectLst/>
                <a:latin typeface="ff-quadraat-web-pro"/>
              </a:rPr>
              <a:t> associated with stress like poor sleep and smoking, which we’ll talk about in a moment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4D4D"/>
                </a:solidFill>
                <a:effectLst/>
                <a:latin typeface="ff-quadraat-web-pro"/>
              </a:rPr>
              <a:t>and stunting in children (see notes in Notion)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latin typeface="Cambria" panose="020405030504060302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16</a:t>
            </a:fld>
            <a:endParaRPr lang="en-US"/>
          </a:p>
        </p:txBody>
      </p:sp>
    </p:spTree>
    <p:extLst>
      <p:ext uri="{BB962C8B-B14F-4D97-AF65-F5344CB8AC3E}">
        <p14:creationId xmlns:p14="http://schemas.microsoft.com/office/powerpoint/2010/main" val="3329143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 there are different theories regarding the ways in which stress impacts our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We just talked about the first: the direct route.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Tw Cen MT" panose="020B0602020104020603" pitchFamily="34" charset="0"/>
              </a:rPr>
              <a:t>Stress produces physiological changes that lead to the development of illnesses, particularly when the stress is chronic</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are also indirect theories that have been proposed</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Behavioural response to stress: people, by virtue of their behavioural response to stress, such as smoking, eating habits and drinking, predispose themselves to disease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People with certain personality traits predispose themselves to disease by the manner in which they respond to stress. Neuroticism is particularly associated with a negative response to stress and interpreting any changes in homeostasis as potentially reflecting disease or disorder. There are also more likely to exaggerate the effects of symptoms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People experiencing stress are more likely to use health services than people who aren’t. There are also more likely to be experiencing anxiety, fatigue and insomnia and therefore seek treatment for these symptoms which are not themselves illnesses.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Final arrow: I’ve added this after the lecture after discussing Psycho-</a:t>
            </a:r>
            <a:r>
              <a:rPr lang="en-AU" dirty="0" err="1"/>
              <a:t>onocology</a:t>
            </a:r>
            <a:r>
              <a:rPr lang="en-AU" dirty="0"/>
              <a:t> (PSY365) and how a large proportion of people with cancer report high levels of distress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17</a:t>
            </a:fld>
            <a:endParaRPr lang="en-US"/>
          </a:p>
        </p:txBody>
      </p:sp>
    </p:spTree>
    <p:extLst>
      <p:ext uri="{BB962C8B-B14F-4D97-AF65-F5344CB8AC3E}">
        <p14:creationId xmlns:p14="http://schemas.microsoft.com/office/powerpoint/2010/main" val="368800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18</a:t>
            </a:fld>
            <a:endParaRPr lang="en-US"/>
          </a:p>
        </p:txBody>
      </p:sp>
    </p:spTree>
    <p:extLst>
      <p:ext uri="{BB962C8B-B14F-4D97-AF65-F5344CB8AC3E}">
        <p14:creationId xmlns:p14="http://schemas.microsoft.com/office/powerpoint/2010/main" val="372176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
              </a:spcBef>
              <a:spcAft>
                <a:spcPts val="800"/>
              </a:spcAft>
              <a:buFontTx/>
              <a:buChar char="-"/>
            </a:pPr>
            <a:r>
              <a:rPr lang="en-US" sz="900" b="1" dirty="0">
                <a:latin typeface="Tw Cen MT" panose="020B0602020104020603" pitchFamily="34" charset="0"/>
              </a:rPr>
              <a:t>Anything a person does to reduce the impact of the perceived or actual stressor</a:t>
            </a:r>
          </a:p>
          <a:p>
            <a:pPr>
              <a:spcBef>
                <a:spcPts val="100"/>
              </a:spcBef>
              <a:spcAft>
                <a:spcPts val="800"/>
              </a:spcAft>
              <a:buFontTx/>
              <a:buChar char="-"/>
            </a:pPr>
            <a:r>
              <a:rPr lang="en-US" sz="900" b="1" dirty="0">
                <a:latin typeface="Tw Cen MT" panose="020B0602020104020603" pitchFamily="34" charset="0"/>
              </a:rPr>
              <a:t>A volitional effort to alter the stressor or how it’s interpreted: </a:t>
            </a:r>
            <a:r>
              <a:rPr lang="en-US" sz="900" dirty="0">
                <a:latin typeface="Tw Cen MT" panose="020B0602020104020603" pitchFamily="34" charset="0"/>
              </a:rPr>
              <a:t>It’s volitional or purposeful because we are trying to achieve adaptation, and our coping styles are constantly changing and can be learned from past experiences</a:t>
            </a:r>
          </a:p>
          <a:p>
            <a:pPr>
              <a:spcBef>
                <a:spcPts val="100"/>
              </a:spcBef>
              <a:spcAft>
                <a:spcPts val="800"/>
              </a:spcAft>
              <a:buFontTx/>
              <a:buChar char="-"/>
            </a:pPr>
            <a:endParaRPr lang="en-US" sz="900" dirty="0">
              <a:latin typeface="Tw Cen MT" panose="020B0602020104020603" pitchFamily="34" charset="0"/>
            </a:endParaRPr>
          </a:p>
          <a:p>
            <a:pPr>
              <a:spcBef>
                <a:spcPts val="100"/>
              </a:spcBef>
              <a:spcAft>
                <a:spcPts val="800"/>
              </a:spcAft>
              <a:buFontTx/>
              <a:buChar char="-"/>
            </a:pPr>
            <a:r>
              <a:rPr lang="en-US" sz="900" b="1" dirty="0">
                <a:latin typeface="Tw Cen MT" panose="020B0602020104020603" pitchFamily="34" charset="0"/>
              </a:rPr>
              <a:t>May not directly target the stressor but it can manage the </a:t>
            </a:r>
            <a:r>
              <a:rPr lang="en-US" sz="900" b="1" u="sng" dirty="0">
                <a:latin typeface="Tw Cen MT" panose="020B0602020104020603" pitchFamily="34" charset="0"/>
              </a:rPr>
              <a:t>response</a:t>
            </a:r>
            <a:r>
              <a:rPr lang="en-US" sz="900" b="1" dirty="0">
                <a:latin typeface="Tw Cen MT" panose="020B0602020104020603" pitchFamily="34" charset="0"/>
              </a:rPr>
              <a:t> to it, </a:t>
            </a:r>
            <a:r>
              <a:rPr lang="en-US" sz="900" dirty="0">
                <a:latin typeface="Tw Cen MT" panose="020B0602020104020603" pitchFamily="34" charset="0"/>
              </a:rPr>
              <a:t>through reappraising it or minimizing it (“I can’t buy a car but at least I’ll get fit walking everywhere”; </a:t>
            </a:r>
          </a:p>
          <a:p>
            <a:pPr>
              <a:spcBef>
                <a:spcPts val="100"/>
              </a:spcBef>
              <a:spcAft>
                <a:spcPts val="800"/>
              </a:spcAft>
              <a:buFontTx/>
              <a:buChar char="-"/>
            </a:pPr>
            <a:r>
              <a:rPr lang="en-US" sz="900" dirty="0">
                <a:latin typeface="Tw Cen MT" panose="020B0602020104020603" pitchFamily="34" charset="0"/>
              </a:rPr>
              <a:t>- alternatively, coping can help reduce stress indirectly, say through exercising when you have an important exam coming up.</a:t>
            </a:r>
          </a:p>
          <a:p>
            <a:pPr>
              <a:spcBef>
                <a:spcPts val="100"/>
              </a:spcBef>
              <a:spcAft>
                <a:spcPts val="800"/>
              </a:spcAft>
              <a:buFontTx/>
              <a:buNone/>
            </a:pPr>
            <a:endParaRPr lang="en-US" sz="900" dirty="0">
              <a:latin typeface="Tw Cen MT" panose="020B0602020104020603" pitchFamily="34" charset="0"/>
            </a:endParaRPr>
          </a:p>
          <a:p>
            <a:pPr>
              <a:spcBef>
                <a:spcPts val="100"/>
              </a:spcBef>
              <a:spcAft>
                <a:spcPts val="800"/>
              </a:spcAft>
              <a:buFontTx/>
              <a:buNone/>
            </a:pPr>
            <a:r>
              <a:rPr lang="en-US" sz="900" dirty="0">
                <a:latin typeface="Tw Cen MT" panose="020B0602020104020603" pitchFamily="34" charset="0"/>
              </a:rPr>
              <a:t>Broadly divided into four types:</a:t>
            </a:r>
          </a:p>
          <a:p>
            <a:pPr>
              <a:spcBef>
                <a:spcPts val="100"/>
              </a:spcBef>
              <a:spcAft>
                <a:spcPts val="800"/>
              </a:spcAft>
              <a:buFontTx/>
              <a:buNone/>
            </a:pPr>
            <a:endParaRPr lang="en-US" sz="900" dirty="0">
              <a:latin typeface="Tw Cen MT" panose="020B0602020104020603" pitchFamily="34" charset="0"/>
            </a:endParaRPr>
          </a:p>
          <a:p>
            <a:pPr>
              <a:spcBef>
                <a:spcPts val="100"/>
              </a:spcBef>
              <a:spcAft>
                <a:spcPts val="800"/>
              </a:spcAft>
              <a:buFontTx/>
              <a:buNone/>
            </a:pPr>
            <a:r>
              <a:rPr lang="en-US" sz="900" b="1" dirty="0">
                <a:latin typeface="Tw Cen MT" panose="020B0602020104020603" pitchFamily="34" charset="0"/>
              </a:rPr>
              <a:t>Problem focused coping: </a:t>
            </a:r>
          </a:p>
          <a:p>
            <a:pPr>
              <a:spcBef>
                <a:spcPts val="100"/>
              </a:spcBef>
              <a:spcAft>
                <a:spcPts val="800"/>
              </a:spcAft>
              <a:buFontTx/>
              <a:buChar char="-"/>
            </a:pPr>
            <a:r>
              <a:rPr lang="en-US" sz="900" dirty="0">
                <a:latin typeface="Tw Cen MT" panose="020B0602020104020603" pitchFamily="34" charset="0"/>
              </a:rPr>
              <a:t> This could include things like planning how to change the stressor or how to behave in order to control it</a:t>
            </a:r>
          </a:p>
          <a:p>
            <a:pPr>
              <a:spcBef>
                <a:spcPts val="100"/>
              </a:spcBef>
              <a:spcAft>
                <a:spcPts val="800"/>
              </a:spcAft>
              <a:buFontTx/>
              <a:buChar char="-"/>
            </a:pPr>
            <a:r>
              <a:rPr lang="en-US" sz="900" dirty="0">
                <a:latin typeface="Tw Cen MT" panose="020B0602020104020603" pitchFamily="34" charset="0"/>
              </a:rPr>
              <a:t> Suppressing competing activities so they can focus on ways of dealing with the stressor</a:t>
            </a:r>
          </a:p>
          <a:p>
            <a:pPr>
              <a:spcBef>
                <a:spcPts val="100"/>
              </a:spcBef>
              <a:spcAft>
                <a:spcPts val="800"/>
              </a:spcAft>
              <a:buFontTx/>
              <a:buChar char="-"/>
            </a:pPr>
            <a:r>
              <a:rPr lang="en-US" sz="900" dirty="0">
                <a:latin typeface="Tw Cen MT" panose="020B0602020104020603" pitchFamily="34" charset="0"/>
              </a:rPr>
              <a:t> Seeking practical information support</a:t>
            </a:r>
          </a:p>
          <a:p>
            <a:pPr>
              <a:spcBef>
                <a:spcPts val="100"/>
              </a:spcBef>
              <a:spcAft>
                <a:spcPts val="800"/>
              </a:spcAft>
              <a:buFontTx/>
              <a:buChar char="-"/>
            </a:pPr>
            <a:r>
              <a:rPr lang="en-US" sz="900" dirty="0">
                <a:latin typeface="Tw Cen MT" panose="020B0602020104020603" pitchFamily="34" charset="0"/>
              </a:rPr>
              <a:t> Confronting the source of the stress</a:t>
            </a:r>
          </a:p>
          <a:p>
            <a:pPr>
              <a:spcBef>
                <a:spcPts val="100"/>
              </a:spcBef>
              <a:spcAft>
                <a:spcPts val="800"/>
              </a:spcAft>
              <a:buFontTx/>
              <a:buNone/>
            </a:pPr>
            <a:endParaRPr lang="en-US" sz="900" dirty="0">
              <a:latin typeface="Tw Cen MT" panose="020B0602020104020603" pitchFamily="34" charset="0"/>
            </a:endParaRPr>
          </a:p>
          <a:p>
            <a:pPr>
              <a:spcBef>
                <a:spcPts val="100"/>
              </a:spcBef>
              <a:spcAft>
                <a:spcPts val="800"/>
              </a:spcAft>
              <a:buFontTx/>
              <a:buNone/>
            </a:pPr>
            <a:r>
              <a:rPr lang="en-US" sz="900" b="1" dirty="0">
                <a:latin typeface="Tw Cen MT" panose="020B0602020104020603" pitchFamily="34" charset="0"/>
              </a:rPr>
              <a:t>Emotion focused coping:</a:t>
            </a:r>
          </a:p>
          <a:p>
            <a:pPr marL="171450" indent="-171450">
              <a:spcBef>
                <a:spcPts val="100"/>
              </a:spcBef>
              <a:spcAft>
                <a:spcPts val="800"/>
              </a:spcAft>
              <a:buFontTx/>
              <a:buChar char="-"/>
            </a:pPr>
            <a:r>
              <a:rPr lang="en-US" sz="900" dirty="0">
                <a:latin typeface="Tw Cen MT" panose="020B0602020104020603" pitchFamily="34" charset="0"/>
              </a:rPr>
              <a:t>Positively reappraising the stressor in order to see attaining a more positive light</a:t>
            </a:r>
          </a:p>
          <a:p>
            <a:pPr marL="171450" indent="-171450">
              <a:spcBef>
                <a:spcPts val="100"/>
              </a:spcBef>
              <a:spcAft>
                <a:spcPts val="800"/>
              </a:spcAft>
              <a:buFontTx/>
              <a:buChar char="-"/>
            </a:pPr>
            <a:r>
              <a:rPr lang="en-US" sz="900" dirty="0">
                <a:latin typeface="Tw Cen MT" panose="020B0602020104020603" pitchFamily="34" charset="0"/>
              </a:rPr>
              <a:t>Accepting the stressor</a:t>
            </a:r>
          </a:p>
          <a:p>
            <a:pPr marL="171450" indent="-171450">
              <a:spcBef>
                <a:spcPts val="100"/>
              </a:spcBef>
              <a:spcAft>
                <a:spcPts val="800"/>
              </a:spcAft>
              <a:buFontTx/>
              <a:buChar char="-"/>
            </a:pPr>
            <a:r>
              <a:rPr lang="en-US" sz="900" dirty="0">
                <a:latin typeface="Tw Cen MT" panose="020B0602020104020603" pitchFamily="34" charset="0"/>
              </a:rPr>
              <a:t>Seeking emotional support</a:t>
            </a:r>
          </a:p>
          <a:p>
            <a:pPr marL="171450" indent="-171450">
              <a:spcBef>
                <a:spcPts val="100"/>
              </a:spcBef>
              <a:spcAft>
                <a:spcPts val="800"/>
              </a:spcAft>
              <a:buFontTx/>
              <a:buChar char="-"/>
            </a:pPr>
            <a:r>
              <a:rPr lang="en-US" sz="900" dirty="0">
                <a:latin typeface="Tw Cen MT" panose="020B0602020104020603" pitchFamily="34" charset="0"/>
              </a:rPr>
              <a:t>Venting anger</a:t>
            </a:r>
          </a:p>
          <a:p>
            <a:pPr marL="171450" indent="-171450">
              <a:spcBef>
                <a:spcPts val="100"/>
              </a:spcBef>
              <a:spcAft>
                <a:spcPts val="800"/>
              </a:spcAft>
              <a:buFontTx/>
              <a:buChar char="-"/>
            </a:pPr>
            <a:r>
              <a:rPr lang="en-US" sz="900" dirty="0">
                <a:latin typeface="Tw Cen MT" panose="020B0602020104020603" pitchFamily="34" charset="0"/>
              </a:rPr>
              <a:t>Prayer</a:t>
            </a:r>
          </a:p>
          <a:p>
            <a:pPr marL="171450" indent="-171450">
              <a:spcBef>
                <a:spcPts val="100"/>
              </a:spcBef>
              <a:spcAft>
                <a:spcPts val="800"/>
              </a:spcAft>
              <a:buFontTx/>
              <a:buChar char="-"/>
            </a:pPr>
            <a:endParaRPr lang="en-US" sz="900" dirty="0">
              <a:latin typeface="Tw Cen MT" panose="020B0602020104020603" pitchFamily="34" charset="0"/>
            </a:endParaRPr>
          </a:p>
          <a:p>
            <a:pPr marL="0" indent="0">
              <a:spcBef>
                <a:spcPts val="100"/>
              </a:spcBef>
              <a:spcAft>
                <a:spcPts val="800"/>
              </a:spcAft>
              <a:buFontTx/>
              <a:buNone/>
            </a:pPr>
            <a:r>
              <a:rPr lang="en-US" sz="900" b="1" dirty="0">
                <a:latin typeface="Tw Cen MT" panose="020B0602020104020603" pitchFamily="34" charset="0"/>
              </a:rPr>
              <a:t>Attentional approach:</a:t>
            </a:r>
          </a:p>
          <a:p>
            <a:pPr marL="171450" indent="-171450">
              <a:spcBef>
                <a:spcPts val="100"/>
              </a:spcBef>
              <a:spcAft>
                <a:spcPts val="800"/>
              </a:spcAft>
              <a:buFontTx/>
              <a:buChar char="-"/>
            </a:pPr>
            <a:r>
              <a:rPr lang="en-US" sz="900" dirty="0">
                <a:latin typeface="Tw Cen MT" panose="020B0602020104020603" pitchFamily="34" charset="0"/>
              </a:rPr>
              <a:t>Seeking information about it – e.g.,  watching the news when we’re stressed about covid to stay up to date with the latest developments</a:t>
            </a:r>
          </a:p>
          <a:p>
            <a:pPr marL="171450" indent="-171450">
              <a:spcBef>
                <a:spcPts val="100"/>
              </a:spcBef>
              <a:spcAft>
                <a:spcPts val="800"/>
              </a:spcAft>
              <a:buFontTx/>
              <a:buChar char="-"/>
            </a:pPr>
            <a:r>
              <a:rPr lang="en-US" sz="900" dirty="0">
                <a:latin typeface="Tw Cen MT" panose="020B0602020104020603" pitchFamily="34" charset="0"/>
              </a:rPr>
              <a:t>Making active cognitive or </a:t>
            </a:r>
            <a:r>
              <a:rPr lang="en-US" sz="900" dirty="0" err="1">
                <a:latin typeface="Tw Cen MT" panose="020B0602020104020603" pitchFamily="34" charset="0"/>
              </a:rPr>
              <a:t>behavioural</a:t>
            </a:r>
            <a:r>
              <a:rPr lang="en-US" sz="900" dirty="0">
                <a:latin typeface="Tw Cen MT" panose="020B0602020104020603" pitchFamily="34" charset="0"/>
              </a:rPr>
              <a:t> efforts to manage the stressor</a:t>
            </a:r>
          </a:p>
          <a:p>
            <a:pPr marL="0" indent="0">
              <a:spcBef>
                <a:spcPts val="100"/>
              </a:spcBef>
              <a:spcAft>
                <a:spcPts val="800"/>
              </a:spcAft>
              <a:buFontTx/>
              <a:buNone/>
            </a:pPr>
            <a:endParaRPr lang="en-US" sz="900" dirty="0">
              <a:latin typeface="Tw Cen MT" panose="020B0602020104020603" pitchFamily="34" charset="0"/>
            </a:endParaRPr>
          </a:p>
          <a:p>
            <a:pPr marL="0" indent="0">
              <a:spcBef>
                <a:spcPts val="100"/>
              </a:spcBef>
              <a:spcAft>
                <a:spcPts val="800"/>
              </a:spcAft>
              <a:buFontTx/>
              <a:buNone/>
            </a:pPr>
            <a:r>
              <a:rPr lang="en-US" sz="900" b="1" dirty="0">
                <a:latin typeface="Tw Cen MT" panose="020B0602020104020603" pitchFamily="34" charset="0"/>
              </a:rPr>
              <a:t>Avoidant:</a:t>
            </a:r>
          </a:p>
          <a:p>
            <a:pPr marL="171450" indent="-171450">
              <a:spcBef>
                <a:spcPts val="100"/>
              </a:spcBef>
              <a:spcAft>
                <a:spcPts val="800"/>
              </a:spcAft>
              <a:buFontTx/>
              <a:buChar char="-"/>
            </a:pPr>
            <a:r>
              <a:rPr lang="en-US" sz="900" dirty="0">
                <a:latin typeface="Tw Cen MT" panose="020B0602020104020603" pitchFamily="34" charset="0"/>
              </a:rPr>
              <a:t>Distracting oneself by thinking of pleasant thoughts </a:t>
            </a:r>
          </a:p>
          <a:p>
            <a:pPr marL="171450" indent="-171450">
              <a:spcBef>
                <a:spcPts val="100"/>
              </a:spcBef>
              <a:spcAft>
                <a:spcPts val="800"/>
              </a:spcAft>
              <a:buFontTx/>
              <a:buChar char="-"/>
            </a:pPr>
            <a:r>
              <a:rPr lang="en-US" sz="900" dirty="0">
                <a:latin typeface="Tw Cen MT" panose="020B0602020104020603" pitchFamily="34" charset="0"/>
              </a:rPr>
              <a:t>Avoiding the situation</a:t>
            </a:r>
          </a:p>
          <a:p>
            <a:pPr marL="171450" indent="-171450">
              <a:spcBef>
                <a:spcPts val="100"/>
              </a:spcBef>
              <a:spcAft>
                <a:spcPts val="800"/>
              </a:spcAft>
              <a:buFontTx/>
              <a:buChar char="-"/>
            </a:pPr>
            <a:r>
              <a:rPr lang="en-US" sz="900" dirty="0">
                <a:latin typeface="Tw Cen MT" panose="020B0602020104020603" pitchFamily="34" charset="0"/>
              </a:rPr>
              <a:t>Disengagement through substance misuse (self-medicating)</a:t>
            </a:r>
          </a:p>
          <a:p>
            <a:pPr marL="171450" indent="-171450">
              <a:spcBef>
                <a:spcPts val="100"/>
              </a:spcBef>
              <a:spcAft>
                <a:spcPts val="800"/>
              </a:spcAft>
              <a:buFontTx/>
              <a:buChar char="-"/>
            </a:pPr>
            <a:endParaRPr lang="en-US" sz="900" dirty="0">
              <a:latin typeface="Tw Cen MT" panose="020B0602020104020603" pitchFamily="34" charset="0"/>
            </a:endParaRPr>
          </a:p>
          <a:p>
            <a:pPr marL="0" indent="0">
              <a:spcBef>
                <a:spcPts val="100"/>
              </a:spcBef>
              <a:spcAft>
                <a:spcPts val="800"/>
              </a:spcAft>
              <a:buFontTx/>
              <a:buNone/>
            </a:pPr>
            <a:r>
              <a:rPr lang="en-US" sz="900" b="1" dirty="0">
                <a:latin typeface="Tw Cen MT" panose="020B0602020104020603" pitchFamily="34" charset="0"/>
              </a:rPr>
              <a:t>Adaptive coping </a:t>
            </a:r>
            <a:r>
              <a:rPr lang="en-US" sz="900" dirty="0">
                <a:latin typeface="Tw Cen MT" panose="020B0602020104020603" pitchFamily="34" charset="0"/>
              </a:rPr>
              <a:t>tends to be problem focused, although it certainly can be emotion focused, and involves attention directed at the stressor.</a:t>
            </a:r>
          </a:p>
          <a:p>
            <a:pPr marL="0" indent="0">
              <a:spcBef>
                <a:spcPts val="100"/>
              </a:spcBef>
              <a:spcAft>
                <a:spcPts val="800"/>
              </a:spcAft>
              <a:buFontTx/>
              <a:buNone/>
            </a:pPr>
            <a:endParaRPr lang="en-US" sz="900" b="1" dirty="0">
              <a:latin typeface="Tw Cen MT" panose="020B0602020104020603" pitchFamily="34" charset="0"/>
            </a:endParaRPr>
          </a:p>
          <a:p>
            <a:pPr marL="0" indent="0">
              <a:spcBef>
                <a:spcPts val="100"/>
              </a:spcBef>
              <a:spcAft>
                <a:spcPts val="800"/>
              </a:spcAft>
              <a:buFontTx/>
              <a:buNone/>
            </a:pPr>
            <a:r>
              <a:rPr lang="en-US" sz="900" b="1" dirty="0">
                <a:latin typeface="Tw Cen MT" panose="020B0602020104020603" pitchFamily="34" charset="0"/>
              </a:rPr>
              <a:t>Maladaptive coping </a:t>
            </a:r>
            <a:r>
              <a:rPr lang="en-US" sz="900" dirty="0">
                <a:latin typeface="Tw Cen MT" panose="020B0602020104020603" pitchFamily="34" charset="0"/>
              </a:rPr>
              <a:t>tends to be emotion focused and diverts attention away from the stressor.</a:t>
            </a:r>
          </a:p>
          <a:p>
            <a:pPr marL="171450" indent="-171450">
              <a:spcBef>
                <a:spcPts val="100"/>
              </a:spcBef>
              <a:spcAft>
                <a:spcPts val="800"/>
              </a:spcAft>
              <a:buFontTx/>
              <a:buChar char="-"/>
            </a:pPr>
            <a:r>
              <a:rPr lang="en-US" sz="900" dirty="0">
                <a:latin typeface="Tw Cen MT" panose="020B0602020104020603" pitchFamily="34" charset="0"/>
              </a:rPr>
              <a:t>however, it’s important to note that avoidant coping can sometimes be positive.</a:t>
            </a:r>
          </a:p>
          <a:p>
            <a:pPr marL="171450" indent="-171450">
              <a:spcBef>
                <a:spcPts val="100"/>
              </a:spcBef>
              <a:spcAft>
                <a:spcPts val="800"/>
              </a:spcAft>
              <a:buFontTx/>
              <a:buChar char="-"/>
            </a:pPr>
            <a:r>
              <a:rPr lang="en-US" sz="900" dirty="0">
                <a:latin typeface="Tw Cen MT" panose="020B0602020104020603" pitchFamily="34" charset="0"/>
              </a:rPr>
              <a:t>In the text it gives an example of a study that found is denial among patients with lung cancer was protective of quality-of-life and positive mood</a:t>
            </a:r>
          </a:p>
          <a:p>
            <a:pPr marL="171450" indent="-171450">
              <a:spcBef>
                <a:spcPts val="100"/>
              </a:spcBef>
              <a:spcAft>
                <a:spcPts val="800"/>
              </a:spcAft>
              <a:buFontTx/>
              <a:buChar char="-"/>
            </a:pPr>
            <a:r>
              <a:rPr lang="en-US" sz="900" dirty="0">
                <a:latin typeface="Tw Cen MT" panose="020B0602020104020603" pitchFamily="34" charset="0"/>
              </a:rPr>
              <a:t>People with high levels of denial report </a:t>
            </a:r>
            <a:r>
              <a:rPr lang="en-US" sz="900" dirty="0" err="1">
                <a:latin typeface="Tw Cen MT" panose="020B0602020104020603" pitchFamily="34" charset="0"/>
              </a:rPr>
              <a:t>bettersocial</a:t>
            </a:r>
            <a:r>
              <a:rPr lang="en-US" sz="900" dirty="0">
                <a:latin typeface="Tw Cen MT" panose="020B0602020104020603" pitchFamily="34" charset="0"/>
              </a:rPr>
              <a:t> outcomes and less anxiety and depression</a:t>
            </a:r>
          </a:p>
          <a:p>
            <a:pPr marL="171450" indent="-171450">
              <a:spcBef>
                <a:spcPts val="100"/>
              </a:spcBef>
              <a:spcAft>
                <a:spcPts val="800"/>
              </a:spcAft>
              <a:buFontTx/>
              <a:buChar char="-"/>
            </a:pPr>
            <a:r>
              <a:rPr lang="en-US" sz="900" dirty="0">
                <a:latin typeface="Tw Cen MT" panose="020B0602020104020603" pitchFamily="34" charset="0"/>
              </a:rPr>
              <a:t>In the context of disease and poor prognosis, denial may be adaptive</a:t>
            </a:r>
          </a:p>
          <a:p>
            <a:pPr marL="171450" indent="-171450">
              <a:spcBef>
                <a:spcPts val="100"/>
              </a:spcBef>
              <a:spcAft>
                <a:spcPts val="800"/>
              </a:spcAft>
              <a:buFontTx/>
              <a:buChar cha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20</a:t>
            </a:fld>
            <a:endParaRPr lang="en-US"/>
          </a:p>
        </p:txBody>
      </p:sp>
    </p:spTree>
    <p:extLst>
      <p:ext uri="{BB962C8B-B14F-4D97-AF65-F5344CB8AC3E}">
        <p14:creationId xmlns:p14="http://schemas.microsoft.com/office/powerpoint/2010/main" val="113564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Big Five personality traits</a:t>
            </a:r>
            <a:r>
              <a:rPr lang="en-GB" dirty="0"/>
              <a:t>, are a widely accepted framework for describing personality. </a:t>
            </a:r>
          </a:p>
          <a:p>
            <a:endParaRPr lang="en-GB" dirty="0"/>
          </a:p>
          <a:p>
            <a:r>
              <a:rPr lang="en-GB" dirty="0"/>
              <a:t>The history of the Big Five can be traced back to the 1930s, when a number of researchers began developing personality tests based on factor analysis, a statistical technique for identifying underlying dimensions in large sets of data. Over the years, different researchers proposed various sets of personality dimensions, but by the 1980s, there was a growing consensus around the Big Five.</a:t>
            </a:r>
          </a:p>
          <a:p>
            <a:r>
              <a:rPr lang="en-GB" dirty="0"/>
              <a:t>Lewis Goldberg, in 1990, proposed a model that included the five traits we know today. Since then, the Big Five has been widely studied and validated, with a large body of research showing that the five traits are robust across cultures, ages, and other demographic factors.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Neuroticism</a:t>
            </a:r>
            <a:r>
              <a:rPr lang="en-AU" dirty="0"/>
              <a:t>: high tendency to experience negative emotions like anxiety and worry, and a pessimistic outlook. </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It’s thought that this link could be associated with a combination of increased use of healthcare services; as well as a lower-threshold for considering events stressful and increased physical stress response  to events and therefore the resulting negative health effects.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err="1"/>
              <a:t>Hudek-Knežević</a:t>
            </a:r>
            <a:r>
              <a:rPr lang="en-US" sz="900" b="1" dirty="0"/>
              <a:t>  &amp; </a:t>
            </a:r>
            <a:r>
              <a:rPr lang="en-US" sz="900" b="1" dirty="0" err="1"/>
              <a:t>Kardum</a:t>
            </a:r>
            <a:r>
              <a:rPr lang="en-US" sz="900" b="1" dirty="0"/>
              <a:t>, 2009</a:t>
            </a:r>
            <a:r>
              <a:rPr lang="en-AU" sz="900" b="1" dirty="0"/>
              <a:t>: </a:t>
            </a:r>
            <a:r>
              <a:rPr lang="en-AU" sz="900" dirty="0"/>
              <a:t>neuroticism is consistently </a:t>
            </a:r>
            <a:r>
              <a:rPr lang="en-AU" sz="900" b="1" dirty="0"/>
              <a:t>a stronger predictor of health outcomes </a:t>
            </a:r>
            <a:r>
              <a:rPr lang="en-AU" sz="900" dirty="0"/>
              <a:t>than the other BIG-5 dimensions</a:t>
            </a: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Conscientiousness: </a:t>
            </a:r>
            <a:r>
              <a:rPr lang="en-AU" b="0" dirty="0"/>
              <a:t>Associated with increased health protective behaviours like exercise and healthy diet and reduction in risky health-related behaviours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From </a:t>
            </a:r>
            <a:r>
              <a:rPr lang="en-AU" b="1" dirty="0" err="1"/>
              <a:t>Bogg</a:t>
            </a:r>
            <a:r>
              <a:rPr lang="en-AU" b="1" dirty="0"/>
              <a:t> &amp; Roberts 2004 :  </a:t>
            </a:r>
            <a:r>
              <a:rPr lang="en-AU" dirty="0"/>
              <a:t>“</a:t>
            </a:r>
            <a:r>
              <a:rPr lang="en-US" b="0" i="0" dirty="0">
                <a:solidFill>
                  <a:srgbClr val="212121"/>
                </a:solidFill>
                <a:effectLst/>
                <a:latin typeface="BlinkMacSystemFont"/>
              </a:rPr>
              <a:t>The resulting database contained 194 studies that were quantitatively synthesized. Results showed that conscientiousness-related traits were </a:t>
            </a:r>
            <a:r>
              <a:rPr lang="en-US" b="1" i="0" u="sng" dirty="0">
                <a:solidFill>
                  <a:srgbClr val="212121"/>
                </a:solidFill>
                <a:effectLst/>
                <a:latin typeface="BlinkMacSystemFont"/>
              </a:rPr>
              <a:t>negatively related to all risky health-related behaviors and positively related to all beneficial health-related behaviors</a:t>
            </a:r>
            <a:r>
              <a:rPr lang="en-US" b="0" i="0" dirty="0">
                <a:solidFill>
                  <a:srgbClr val="212121"/>
                </a:solidFill>
                <a:effectLst/>
                <a:latin typeface="BlinkMacSystemFont"/>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Need to add the link with cortisol levels from page 416 of the textbook!!</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21</a:t>
            </a:fld>
            <a:endParaRPr lang="en-US"/>
          </a:p>
        </p:txBody>
      </p:sp>
    </p:spTree>
    <p:extLst>
      <p:ext uri="{BB962C8B-B14F-4D97-AF65-F5344CB8AC3E}">
        <p14:creationId xmlns:p14="http://schemas.microsoft.com/office/powerpoint/2010/main" val="160301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Type A – they’re time urgent (lots to do).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 Type A behaviour and emotional pattern has shown a moderate link with CHD as compared to Type B behaviour.</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however, research has shown mixed findings so it’s unclear whether this categorisation has nay real value </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dirty="0"/>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More recently, it’s been suggested that </a:t>
            </a:r>
            <a:r>
              <a:rPr lang="en-AU" b="1" dirty="0"/>
              <a:t>hostility and anger </a:t>
            </a:r>
            <a:r>
              <a:rPr lang="en-AU" dirty="0"/>
              <a:t>aspects of type-A personality are the only real solid predictors of stress and negative health outcomes, so it’s better to just focus on these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Type C</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have also been attempts to find a personality linked with the onset of cancer, motivated by the Type-A CHD link.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The suggested profile was… [describe]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However, studies have found these traits are not predictive of cancer onset or outcomes.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Type D: Social inhibition: </a:t>
            </a:r>
            <a:r>
              <a:rPr lang="en-AU" dirty="0"/>
              <a:t>avoidance of potential dangers </a:t>
            </a:r>
            <a:r>
              <a:rPr lang="en-AU" dirty="0" err="1"/>
              <a:t>involevd</a:t>
            </a:r>
            <a:r>
              <a:rPr lang="en-AU" dirty="0"/>
              <a:t> in social interaction such as disapproval or non-reward by others.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Again, some connection with CHD, but findings inconsistent</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Why doesn’t research consistently link personality types to health outcomes?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Many other moderating factors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Value of categories questionable </a:t>
            </a:r>
          </a:p>
        </p:txBody>
      </p:sp>
      <p:sp>
        <p:nvSpPr>
          <p:cNvPr id="4" name="Slide Number Placeholder 3"/>
          <p:cNvSpPr>
            <a:spLocks noGrp="1"/>
          </p:cNvSpPr>
          <p:nvPr>
            <p:ph type="sldNum" sz="quarter" idx="5"/>
          </p:nvPr>
        </p:nvSpPr>
        <p:spPr/>
        <p:txBody>
          <a:bodyPr/>
          <a:lstStyle/>
          <a:p>
            <a:fld id="{65BEEBD6-EAA6-BB41-A4EC-95587E2DAD9E}" type="slidenum">
              <a:rPr lang="en-US" smtClean="0"/>
              <a:t>22</a:t>
            </a:fld>
            <a:endParaRPr lang="en-US"/>
          </a:p>
        </p:txBody>
      </p:sp>
    </p:spTree>
    <p:extLst>
      <p:ext uri="{BB962C8B-B14F-4D97-AF65-F5344CB8AC3E}">
        <p14:creationId xmlns:p14="http://schemas.microsoft.com/office/powerpoint/2010/main" val="187129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errors!</a:t>
            </a:r>
          </a:p>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a:t>
            </a:fld>
            <a:endParaRPr lang="en-US"/>
          </a:p>
        </p:txBody>
      </p:sp>
    </p:spTree>
    <p:extLst>
      <p:ext uri="{BB962C8B-B14F-4D97-AF65-F5344CB8AC3E}">
        <p14:creationId xmlns:p14="http://schemas.microsoft.com/office/powerpoint/2010/main" val="3895591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Sum and average your optimism score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Stress measure: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https://www.sprc.org/system/files/private/event-training/Penn%20College%20-%20Perceived%20Stress%20Scale.pdf</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Optimism measure: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https://measurementinstrumentssocialscience.biomedcentral.com/articles/10.1186/s42409-021-00027-6</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23</a:t>
            </a:fld>
            <a:endParaRPr lang="en-US"/>
          </a:p>
        </p:txBody>
      </p:sp>
    </p:spTree>
    <p:extLst>
      <p:ext uri="{BB962C8B-B14F-4D97-AF65-F5344CB8AC3E}">
        <p14:creationId xmlns:p14="http://schemas.microsoft.com/office/powerpoint/2010/main" val="186602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24</a:t>
            </a:fld>
            <a:endParaRPr lang="en-US"/>
          </a:p>
        </p:txBody>
      </p:sp>
    </p:spTree>
    <p:extLst>
      <p:ext uri="{BB962C8B-B14F-4D97-AF65-F5344CB8AC3E}">
        <p14:creationId xmlns:p14="http://schemas.microsoft.com/office/powerpoint/2010/main" val="24168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Again, optimism </a:t>
            </a:r>
            <a:r>
              <a:rPr lang="en-AU" b="1" dirty="0"/>
              <a:t>associated with health enhancing behaviours </a:t>
            </a:r>
            <a:r>
              <a:rPr lang="en-AU" dirty="0"/>
              <a:t>like social engagement and exercise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Colby, D. A. &amp; </a:t>
            </a:r>
            <a:r>
              <a:rPr lang="en-US" sz="900" dirty="0" err="1"/>
              <a:t>Shifren</a:t>
            </a:r>
            <a:r>
              <a:rPr lang="en-US" sz="900" dirty="0"/>
              <a:t>, K. (2013): </a:t>
            </a: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25</a:t>
            </a:fld>
            <a:endParaRPr lang="en-US"/>
          </a:p>
        </p:txBody>
      </p:sp>
    </p:spTree>
    <p:extLst>
      <p:ext uri="{BB962C8B-B14F-4D97-AF65-F5344CB8AC3E}">
        <p14:creationId xmlns:p14="http://schemas.microsoft.com/office/powerpoint/2010/main" val="3998988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Individuals can fall on the side of internality or externality.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People with an externally focused locus of control tend to attribute their behaviours and outcomes to chance or luck.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i="1" dirty="0"/>
              <a:t>I only passed that test because the teacher is really nice and made the test easy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By contrast, people who are internally focused tend to attribute their behaviours and outcomes to their own efforts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i="1" dirty="0"/>
              <a:t>I passed that test because I worked my butt off revising for it!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Locus of control is associated with a variety of different health outcomes</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 concept of health locus of control is being developed specifically to focus on people’s sense of control over their own health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Berglund et al (2014): </a:t>
            </a:r>
            <a:r>
              <a:rPr lang="en-US" b="0" i="0" dirty="0">
                <a:solidFill>
                  <a:srgbClr val="303030"/>
                </a:solidFill>
                <a:effectLst/>
                <a:latin typeface="-apple-system"/>
              </a:rPr>
              <a:t>414 Swedish patients who were using statins completed a questionnaire about their health,</a:t>
            </a: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t>
            </a:r>
            <a:r>
              <a:rPr lang="en-US" b="0" i="1" dirty="0">
                <a:solidFill>
                  <a:srgbClr val="303030"/>
                </a:solidFill>
                <a:effectLst/>
                <a:latin typeface="-apple-system"/>
              </a:rPr>
              <a:t>High internal health locus of control was negatively associated with the cumulative burden of diseases, while health locus of control in chance and powerful others were positively associated with burden of diseases</a:t>
            </a:r>
            <a:r>
              <a:rPr lang="en-US" b="0" i="0" dirty="0">
                <a:solidFill>
                  <a:srgbClr val="303030"/>
                </a:solidFill>
                <a:effectLst/>
                <a:latin typeface="-apple-system"/>
              </a:rPr>
              <a:t>.</a:t>
            </a:r>
            <a:r>
              <a:rPr lang="en-AU" b="0" i="0" dirty="0">
                <a:solidFill>
                  <a:srgbClr val="303030"/>
                </a:solidFill>
                <a:effectLst/>
                <a:latin typeface="-apple-system"/>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sz="900" b="1" dirty="0" err="1">
                <a:latin typeface="Tw Cen MT" panose="020B0602020104020603" pitchFamily="34" charset="0"/>
              </a:rPr>
              <a:t>Zuercher-Huerlimann</a:t>
            </a:r>
            <a:r>
              <a:rPr lang="en-AU" sz="900" b="1" dirty="0">
                <a:latin typeface="Tw Cen MT" panose="020B0602020104020603" pitchFamily="34" charset="0"/>
              </a:rPr>
              <a:t> et al. (2019)</a:t>
            </a:r>
            <a:r>
              <a:rPr lang="en-AU" b="1" dirty="0"/>
              <a:t>: </a:t>
            </a:r>
            <a:r>
              <a:rPr lang="en-AU" dirty="0"/>
              <a:t>this study involved 225 patients with a chronic pain condition from Switzerland</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They measured pain intensity pre-and post a treatment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 higher internal health locus of control that pre-treatment was associated with a greater reduction in pain intensity at post-treatment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err="1"/>
              <a:t>Kesavayuth</a:t>
            </a:r>
            <a:r>
              <a:rPr lang="en-US" sz="900" b="1" dirty="0"/>
              <a:t> et al. (2020): </a:t>
            </a:r>
            <a:r>
              <a:rPr lang="en-US" sz="900" dirty="0"/>
              <a:t>data comes from the </a:t>
            </a:r>
            <a:r>
              <a:rPr lang="en-US" sz="900" b="1" dirty="0"/>
              <a:t>Household Income and </a:t>
            </a:r>
            <a:r>
              <a:rPr lang="en-US" sz="900" b="1" dirty="0" err="1"/>
              <a:t>Labour</a:t>
            </a:r>
            <a:r>
              <a:rPr lang="en-US" sz="900" b="1" dirty="0"/>
              <a:t> dynamics of Australia (HILDA) </a:t>
            </a:r>
            <a:r>
              <a:rPr lang="en-US" sz="900" dirty="0"/>
              <a:t>study from 2002 to 2017</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Ultimately used data from over 16,000 individuals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Asked people about how they feel about their health</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Objective questions relating to physical and mental health disorders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Asked people about the use of healthcare, including curative (e.g., doctors visits and hospital stays) and preventative (e.g., Health checkups) healthcare used.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a:t>
            </a:r>
            <a:r>
              <a:rPr lang="en-US" b="0" i="0" dirty="0">
                <a:solidFill>
                  <a:srgbClr val="2E2E2E"/>
                </a:solidFill>
                <a:effectLst/>
                <a:latin typeface="NexusSerif"/>
              </a:rPr>
              <a:t>We find that locus of control is significantly related to health and healthcare use. Men and women with an internal locus of control have better self-assessed health, physical and mental health. They rely less on healthcare, both preventive and curative.</a:t>
            </a:r>
            <a:r>
              <a:rPr lang="en-US" sz="900" b="0" i="0" dirty="0">
                <a:solidFill>
                  <a:srgbClr val="2E2E2E"/>
                </a:solidFill>
                <a:effectLst/>
                <a:latin typeface="NexusSerif"/>
              </a:rPr>
              <a: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E2E2E"/>
                </a:solidFill>
                <a:effectLst/>
                <a:latin typeface="NexusSerif"/>
              </a:rPr>
              <a:t>“</a:t>
            </a:r>
            <a:r>
              <a:rPr lang="en-US" b="0" i="1" dirty="0">
                <a:solidFill>
                  <a:srgbClr val="2E2E2E"/>
                </a:solidFill>
                <a:effectLst/>
                <a:latin typeface="NexusSerif"/>
              </a:rPr>
              <a:t>Those with an internal locus of control invest more in healthy behaviors and social capital, which positively influences their health.</a:t>
            </a:r>
            <a:r>
              <a:rPr lang="en-US" sz="900" b="0" i="0" dirty="0">
                <a:solidFill>
                  <a:srgbClr val="2E2E2E"/>
                </a:solidFill>
                <a:effectLst/>
                <a:latin typeface="NexusSerif"/>
              </a:rPr>
              <a:t>”</a:t>
            </a:r>
            <a:endParaRPr lang="en-US" sz="900"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26</a:t>
            </a:fld>
            <a:endParaRPr lang="en-US"/>
          </a:p>
        </p:txBody>
      </p:sp>
    </p:spTree>
    <p:extLst>
      <p:ext uri="{BB962C8B-B14F-4D97-AF65-F5344CB8AC3E}">
        <p14:creationId xmlns:p14="http://schemas.microsoft.com/office/powerpoint/2010/main" val="215343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 far, we’ve focused on individual factors that relate to coping and illness moderation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are also factors beyond the individual</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We tend to think of social support as just coming from close friends and family, but it can come from a variety of different individuals or groups – teachers, mentors, classmates. </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Social support tends to change with age, with fewer non-kin relationships as we get older and more focus on family relationships (states this in textbook and supported by studies I’ve found)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Social support is not a single, unitary concept</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Can come in a variety of forms</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You get </a:t>
            </a:r>
            <a:r>
              <a:rPr lang="en-AU" b="1" dirty="0"/>
              <a:t>different types </a:t>
            </a:r>
            <a:r>
              <a:rPr lang="en-AU" dirty="0"/>
              <a:t>of social support from different individuals or groups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solidFill>
                  <a:srgbClr val="1B3051"/>
                </a:solidFill>
                <a:effectLst/>
                <a:latin typeface="Europa"/>
              </a:rPr>
              <a:t>Yamagata Study</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They studied over 16,000 Japanese people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They asked the following questions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eorgia" panose="02040502050405020303" pitchFamily="18" charset="0"/>
              </a:rPr>
              <a:t>Do you have someone:</a:t>
            </a:r>
          </a:p>
          <a:p>
            <a:pPr marL="228600" marR="0" lvl="0" indent="-228600" algn="l" defTabSz="685800" rtl="0" eaLnBrk="1" fontAlgn="auto" latinLnBrk="0" hangingPunct="1">
              <a:lnSpc>
                <a:spcPct val="100000"/>
              </a:lnSpc>
              <a:spcBef>
                <a:spcPts val="0"/>
              </a:spcBef>
              <a:spcAft>
                <a:spcPts val="0"/>
              </a:spcAft>
              <a:buClrTx/>
              <a:buSzTx/>
              <a:buFontTx/>
              <a:buAutoNum type="arabicParenR"/>
              <a:tabLst/>
              <a:defRPr/>
            </a:pPr>
            <a:r>
              <a:rPr lang="en-US" b="0" i="0" dirty="0">
                <a:solidFill>
                  <a:srgbClr val="333333"/>
                </a:solidFill>
                <a:effectLst/>
                <a:latin typeface="Georgia" panose="02040502050405020303" pitchFamily="18" charset="0"/>
              </a:rPr>
              <a:t>whom you can consult when you are in trouble? </a:t>
            </a:r>
          </a:p>
          <a:p>
            <a:pPr marL="228600" marR="0" lvl="0" indent="-228600" algn="l" defTabSz="685800" rtl="0" eaLnBrk="1" fontAlgn="auto" latinLnBrk="0" hangingPunct="1">
              <a:lnSpc>
                <a:spcPct val="100000"/>
              </a:lnSpc>
              <a:spcBef>
                <a:spcPts val="0"/>
              </a:spcBef>
              <a:spcAft>
                <a:spcPts val="0"/>
              </a:spcAft>
              <a:buClrTx/>
              <a:buSzTx/>
              <a:buFontTx/>
              <a:buAutoNum type="arabicParenR"/>
              <a:tabLst/>
              <a:defRPr/>
            </a:pPr>
            <a:r>
              <a:rPr lang="en-US" b="0" i="0" dirty="0">
                <a:solidFill>
                  <a:srgbClr val="333333"/>
                </a:solidFill>
                <a:effectLst/>
                <a:latin typeface="Georgia" panose="02040502050405020303" pitchFamily="18" charset="0"/>
              </a:rPr>
              <a:t>whom you can consult when your physical condition is not good? </a:t>
            </a:r>
          </a:p>
          <a:p>
            <a:pPr marL="228600" marR="0" lvl="0" indent="-228600" algn="l" defTabSz="685800" rtl="0" eaLnBrk="1" fontAlgn="auto" latinLnBrk="0" hangingPunct="1">
              <a:lnSpc>
                <a:spcPct val="100000"/>
              </a:lnSpc>
              <a:spcBef>
                <a:spcPts val="0"/>
              </a:spcBef>
              <a:spcAft>
                <a:spcPts val="0"/>
              </a:spcAft>
              <a:buClrTx/>
              <a:buSzTx/>
              <a:buFontTx/>
              <a:buAutoNum type="arabicParenR"/>
              <a:tabLst/>
              <a:defRPr/>
            </a:pPr>
            <a:r>
              <a:rPr lang="en-US" b="0" i="0" dirty="0">
                <a:solidFill>
                  <a:srgbClr val="333333"/>
                </a:solidFill>
                <a:effectLst/>
                <a:latin typeface="Georgia" panose="02040502050405020303" pitchFamily="18" charset="0"/>
              </a:rPr>
              <a:t>who can help you with daily homework? </a:t>
            </a:r>
          </a:p>
          <a:p>
            <a:pPr marL="228600" marR="0" lvl="0" indent="-228600" algn="l" defTabSz="685800" rtl="0" eaLnBrk="1" fontAlgn="auto" latinLnBrk="0" hangingPunct="1">
              <a:lnSpc>
                <a:spcPct val="100000"/>
              </a:lnSpc>
              <a:spcBef>
                <a:spcPts val="0"/>
              </a:spcBef>
              <a:spcAft>
                <a:spcPts val="0"/>
              </a:spcAft>
              <a:buClrTx/>
              <a:buSzTx/>
              <a:buFontTx/>
              <a:buAutoNum type="arabicParenR"/>
              <a:tabLst/>
              <a:defRPr/>
            </a:pPr>
            <a:r>
              <a:rPr lang="en-US" b="0" i="0" dirty="0">
                <a:solidFill>
                  <a:srgbClr val="333333"/>
                </a:solidFill>
                <a:effectLst/>
                <a:latin typeface="Georgia" panose="02040502050405020303" pitchFamily="18" charset="0"/>
              </a:rPr>
              <a:t>who can take you to hospital when you don’t feel well? and </a:t>
            </a:r>
          </a:p>
          <a:p>
            <a:pPr marL="228600" marR="0" lvl="0" indent="-228600" algn="l" defTabSz="685800" rtl="0" eaLnBrk="1" fontAlgn="auto" latinLnBrk="0" hangingPunct="1">
              <a:lnSpc>
                <a:spcPct val="100000"/>
              </a:lnSpc>
              <a:spcBef>
                <a:spcPts val="0"/>
              </a:spcBef>
              <a:spcAft>
                <a:spcPts val="0"/>
              </a:spcAft>
              <a:buClrTx/>
              <a:buSzTx/>
              <a:buFontTx/>
              <a:buAutoNum type="arabicParenR"/>
              <a:tabLst/>
              <a:defRPr/>
            </a:pPr>
            <a:r>
              <a:rPr lang="en-US" b="0" i="0" dirty="0">
                <a:solidFill>
                  <a:srgbClr val="333333"/>
                </a:solidFill>
                <a:effectLst/>
                <a:latin typeface="Georgia" panose="02040502050405020303" pitchFamily="18" charset="0"/>
              </a:rPr>
              <a:t>who can take care of you when you are ill in bed?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Only no. 4 predictive of all-cause mortality:</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they suggested this may indirectly affect health as its associated with living alone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and more direct factors are also important: poor prognosis for later arrival after cardiovascular disease episodes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27</a:t>
            </a:fld>
            <a:endParaRPr lang="en-US"/>
          </a:p>
        </p:txBody>
      </p:sp>
    </p:spTree>
    <p:extLst>
      <p:ext uri="{BB962C8B-B14F-4D97-AF65-F5344CB8AC3E}">
        <p14:creationId xmlns:p14="http://schemas.microsoft.com/office/powerpoint/2010/main" val="106577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Similar picture here emerges to internal locus of control:</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Associated with a range of positive health outcomes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Relationship between support and stress: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Recent evidence to suggest that the mental health impacts of COVID-19 and the lockdown were mediated by social support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Those with more social support were less likely to experience mental health problems</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dirty="0"/>
          </a:p>
          <a:p>
            <a:pPr>
              <a:spcAft>
                <a:spcPts val="600"/>
              </a:spcAft>
            </a:pPr>
            <a:r>
              <a:rPr lang="en-US" sz="900" b="1" dirty="0">
                <a:solidFill>
                  <a:srgbClr val="414141"/>
                </a:solidFill>
                <a:latin typeface="Tw Cen MT" panose="020B0602020104020603" pitchFamily="34" charset="0"/>
              </a:rPr>
              <a:t>Alameda seven study: </a:t>
            </a:r>
            <a:r>
              <a:rPr lang="en-US" sz="900" b="0" dirty="0">
                <a:solidFill>
                  <a:srgbClr val="414141"/>
                </a:solidFill>
                <a:latin typeface="Tw Cen MT" panose="020B0602020104020603" pitchFamily="34" charset="0"/>
              </a:rPr>
              <a:t>Followed nearly 7000 adults in Alameda County from 1965 to 1999 – very famous study on the link between health and </a:t>
            </a:r>
            <a:r>
              <a:rPr lang="en-US" sz="900" b="0" dirty="0" err="1">
                <a:solidFill>
                  <a:srgbClr val="414141"/>
                </a:solidFill>
                <a:latin typeface="Tw Cen MT" panose="020B0602020104020603" pitchFamily="34" charset="0"/>
              </a:rPr>
              <a:t>behaviour</a:t>
            </a:r>
            <a:r>
              <a:rPr lang="en-US" sz="900" b="0" dirty="0">
                <a:solidFill>
                  <a:srgbClr val="414141"/>
                </a:solidFill>
                <a:latin typeface="Tw Cen MT" panose="020B0602020104020603" pitchFamily="34" charset="0"/>
              </a:rPr>
              <a:t> (papers till being published on the data today!)</a:t>
            </a:r>
          </a:p>
          <a:p>
            <a:pPr marL="171450" indent="-171450">
              <a:spcAft>
                <a:spcPts val="600"/>
              </a:spcAft>
              <a:buFontTx/>
              <a:buChar char="-"/>
            </a:pPr>
            <a:r>
              <a:rPr lang="en-US" sz="900" b="0" dirty="0">
                <a:solidFill>
                  <a:srgbClr val="414141"/>
                </a:solidFill>
                <a:latin typeface="Tw Cen MT" panose="020B0602020104020603" pitchFamily="34" charset="0"/>
              </a:rPr>
              <a:t>A follow-up at nine years found the people had the fewest social and community ties were more likely to die in the follow-up period</a:t>
            </a:r>
          </a:p>
          <a:p>
            <a:pPr marL="171450" indent="-171450">
              <a:spcAft>
                <a:spcPts val="600"/>
              </a:spcAft>
              <a:buFontTx/>
              <a:buChar char="-"/>
            </a:pPr>
            <a:r>
              <a:rPr lang="en-US" sz="900" dirty="0">
                <a:solidFill>
                  <a:srgbClr val="414141"/>
                </a:solidFill>
                <a:latin typeface="Tw Cen MT" panose="020B0602020104020603" pitchFamily="34" charset="0"/>
              </a:rPr>
              <a:t>More than a twofold increase in the risk of mortality for those with the fewest social ties</a:t>
            </a:r>
          </a:p>
          <a:p>
            <a:pPr marL="171450" indent="-171450">
              <a:spcAft>
                <a:spcPts val="600"/>
              </a:spcAft>
              <a:buFontTx/>
              <a:buChar char="-"/>
            </a:pPr>
            <a:r>
              <a:rPr lang="en-US" sz="900" dirty="0">
                <a:solidFill>
                  <a:srgbClr val="414141"/>
                </a:solidFill>
                <a:latin typeface="Tw Cen MT" panose="020B0602020104020603" pitchFamily="34" charset="0"/>
              </a:rPr>
              <a:t>This was independent of physical health, health behaviours like smoking, alcohol consumption and exercise</a:t>
            </a: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r>
              <a:rPr lang="en-AU" sz="1000" b="1" dirty="0">
                <a:latin typeface="Tw Cen MT" panose="020B0602020104020603" pitchFamily="34" charset="0"/>
              </a:rPr>
              <a:t>How does social support affect health?</a:t>
            </a:r>
          </a:p>
          <a:p>
            <a:endParaRPr lang="en-AU" sz="1000" b="1" dirty="0">
              <a:latin typeface="Tw Cen MT" panose="020B0602020104020603" pitchFamily="34" charset="0"/>
            </a:endParaRPr>
          </a:p>
          <a:p>
            <a:r>
              <a:rPr lang="en-AU" sz="900" b="1" dirty="0">
                <a:latin typeface="Tw Cen MT" panose="020B0602020104020603" pitchFamily="34" charset="0"/>
              </a:rPr>
              <a:t>Direct effect hypothesis: </a:t>
            </a:r>
            <a:r>
              <a:rPr lang="en-AU" sz="900" b="0" dirty="0">
                <a:latin typeface="Tw Cen MT" panose="020B0602020104020603" pitchFamily="34" charset="0"/>
              </a:rPr>
              <a:t>high social support provides greater ties to other and a greater sense of belonging and self esteem than low levels</a:t>
            </a:r>
          </a:p>
          <a:p>
            <a:r>
              <a:rPr lang="en-AU" sz="900" b="0" dirty="0">
                <a:latin typeface="Tw Cen MT" panose="020B0602020104020603" pitchFamily="34" charset="0"/>
              </a:rPr>
              <a:t>This leads to a more positive outlook and healthier lifestyle</a:t>
            </a:r>
          </a:p>
          <a:p>
            <a:r>
              <a:rPr lang="en-AU" sz="900" b="0" dirty="0">
                <a:latin typeface="Tw Cen MT" panose="020B0602020104020603" pitchFamily="34" charset="0"/>
              </a:rPr>
              <a:t>People are more likely to  engaging sports and exercise and less likely to smoke</a:t>
            </a:r>
          </a:p>
          <a:p>
            <a:endParaRPr lang="en-AU" sz="900" b="0" dirty="0">
              <a:latin typeface="Tw Cen MT" panose="020B0602020104020603" pitchFamily="34" charset="0"/>
            </a:endParaRPr>
          </a:p>
          <a:p>
            <a:r>
              <a:rPr lang="en-AU" sz="900" b="1" dirty="0">
                <a:latin typeface="Tw Cen MT" panose="020B0602020104020603" pitchFamily="34" charset="0"/>
              </a:rPr>
              <a:t>Buffering hypothesis: </a:t>
            </a:r>
            <a:r>
              <a:rPr lang="en-AU" sz="900" b="0" dirty="0">
                <a:latin typeface="Tw Cen MT" panose="020B0602020104020603" pitchFamily="34" charset="0"/>
              </a:rPr>
              <a:t>social support acts as a buffer by either:</a:t>
            </a:r>
          </a:p>
          <a:p>
            <a:r>
              <a:rPr lang="en-AU" sz="900" b="0" dirty="0">
                <a:latin typeface="Tw Cen MT" panose="020B0602020104020603" pitchFamily="34" charset="0"/>
              </a:rPr>
              <a:t>Influencing the person’s cognitive appraisals of the situation so they perceive the resources as being greater to meet the threats</a:t>
            </a:r>
          </a:p>
          <a:p>
            <a:r>
              <a:rPr lang="en-AU" sz="900" b="0" dirty="0">
                <a:latin typeface="Tw Cen MT" panose="020B0602020104020603" pitchFamily="34" charset="0"/>
              </a:rPr>
              <a:t>Changing a person’s coping response to a stressor after it has been appraised as stressful </a:t>
            </a:r>
          </a:p>
          <a:p>
            <a:endParaRPr lang="en-AU" sz="900" b="1" dirty="0">
              <a:latin typeface="Tw Cen MT" panose="020B0602020104020603" pitchFamily="34" charset="0"/>
            </a:endParaRPr>
          </a:p>
          <a:p>
            <a:r>
              <a:rPr lang="en-AU" sz="900" b="1" dirty="0">
                <a:latin typeface="Tw Cen MT" panose="020B0602020104020603" pitchFamily="34" charset="0"/>
              </a:rPr>
              <a:t>Considerations</a:t>
            </a:r>
          </a:p>
          <a:p>
            <a:r>
              <a:rPr lang="en-AU" sz="900" b="0" dirty="0">
                <a:latin typeface="Tw Cen MT" panose="020B0602020104020603" pitchFamily="34" charset="0"/>
              </a:rPr>
              <a:t>Social support measures via self report and likely to </a:t>
            </a:r>
            <a:r>
              <a:rPr lang="en-AU" sz="900" b="0" dirty="0" err="1">
                <a:latin typeface="Tw Cen MT" panose="020B0602020104020603" pitchFamily="34" charset="0"/>
              </a:rPr>
              <a:t>to</a:t>
            </a:r>
            <a:r>
              <a:rPr lang="en-AU" sz="900" b="0" dirty="0">
                <a:latin typeface="Tw Cen MT" panose="020B0602020104020603" pitchFamily="34" charset="0"/>
              </a:rPr>
              <a:t> be affected by factors </a:t>
            </a:r>
            <a:r>
              <a:rPr lang="en-AU" sz="900" b="0" dirty="0" err="1">
                <a:latin typeface="Tw Cen MT" panose="020B0602020104020603" pitchFamily="34" charset="0"/>
              </a:rPr>
              <a:t>ike</a:t>
            </a:r>
            <a:r>
              <a:rPr lang="en-AU" sz="900" b="0" dirty="0">
                <a:latin typeface="Tw Cen MT" panose="020B0602020104020603" pitchFamily="34" charset="0"/>
              </a:rPr>
              <a:t> neuroticism and optimism, which could increase one’s sense of social support and it’s value</a:t>
            </a:r>
            <a:endParaRPr lang="en-US" sz="800" b="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28</a:t>
            </a:fld>
            <a:endParaRPr lang="en-US"/>
          </a:p>
        </p:txBody>
      </p:sp>
    </p:spTree>
    <p:extLst>
      <p:ext uri="{BB962C8B-B14F-4D97-AF65-F5344CB8AC3E}">
        <p14:creationId xmlns:p14="http://schemas.microsoft.com/office/powerpoint/2010/main" val="580346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Stress responses are normal reactions to environmental or internal perturbations and can be considered adaptive in nature. </a:t>
            </a:r>
            <a:r>
              <a:rPr lang="en-US" b="1" i="0" dirty="0">
                <a:solidFill>
                  <a:srgbClr val="202124"/>
                </a:solidFill>
                <a:effectLst/>
                <a:latin typeface="arial" panose="020B0604020202020204" pitchFamily="34" charset="0"/>
              </a:rPr>
              <a:t>Distress occurs when stress is severe, prolonged, or both</a:t>
            </a:r>
            <a:r>
              <a:rPr lang="en-US" b="0" i="0" dirty="0">
                <a:solidFill>
                  <a:srgbClr val="202124"/>
                </a:solidFill>
                <a:effectLst/>
                <a:latin typeface="arial" panose="020B0604020202020204" pitchFamily="34" charset="0"/>
              </a:rPr>
              <a:t>.</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Some just consider distress the negative form, as opposed to eustress </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Higher distress in these groups associated with increased physical disability and illness in first study.</a:t>
            </a:r>
          </a:p>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29</a:t>
            </a:fld>
            <a:endParaRPr lang="en-US"/>
          </a:p>
        </p:txBody>
      </p:sp>
    </p:spTree>
    <p:extLst>
      <p:ext uri="{BB962C8B-B14F-4D97-AF65-F5344CB8AC3E}">
        <p14:creationId xmlns:p14="http://schemas.microsoft.com/office/powerpoint/2010/main" val="257312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this as an activity next year: https://www.ncbi.nlm.nih.gov/books/NBK64942/table/A61041/</a:t>
            </a:r>
          </a:p>
          <a:p>
            <a:endParaRPr lang="en-US" dirty="0"/>
          </a:p>
          <a:p>
            <a:r>
              <a:rPr lang="en-US" dirty="0"/>
              <a:t>Get them to fill out what types of interventions might be useful at each stage!</a:t>
            </a:r>
          </a:p>
          <a:p>
            <a:endParaRPr lang="en-US" dirty="0"/>
          </a:p>
          <a:p>
            <a:r>
              <a:rPr lang="en-US" dirty="0"/>
              <a:t>Evidence that people from Asian collectivist cultures are less likely to seek support at times of stress as they don’t feel like it’s appropriate to burden their friends with their problems </a:t>
            </a:r>
          </a:p>
          <a:p>
            <a:endParaRPr lang="en-US" dirty="0"/>
          </a:p>
          <a:p>
            <a:pPr marL="171450" indent="-171450">
              <a:buFontTx/>
              <a:buChar char="-"/>
            </a:pPr>
            <a:r>
              <a:rPr lang="en-US" dirty="0"/>
              <a:t>Simplicity of this dichotomy: collectivist vs individualist </a:t>
            </a:r>
          </a:p>
          <a:p>
            <a:pPr marL="171450" indent="-171450">
              <a:buFontTx/>
              <a:buChar char="-"/>
            </a:pPr>
            <a:r>
              <a:rPr lang="en-GB" b="0" i="0" dirty="0">
                <a:solidFill>
                  <a:srgbClr val="333333"/>
                </a:solidFill>
                <a:effectLst/>
                <a:latin typeface="Open Sans" panose="020B0606030504020204" pitchFamily="34" charset="0"/>
              </a:rPr>
              <a:t>“</a:t>
            </a:r>
            <a:r>
              <a:rPr lang="en-GB" b="0" i="1" dirty="0">
                <a:solidFill>
                  <a:srgbClr val="333333"/>
                </a:solidFill>
                <a:effectLst/>
                <a:latin typeface="Open Sans" panose="020B0606030504020204" pitchFamily="34" charset="0"/>
              </a:rPr>
              <a:t>it promotes the mistaken assumption that individualistic and collective values each form coherent syndromes that are in polar opposition.”</a:t>
            </a:r>
            <a:endParaRPr lang="en-US" i="1" dirty="0"/>
          </a:p>
          <a:p>
            <a:pPr marL="171450" indent="-171450">
              <a:buFontTx/>
              <a:buChar char="-"/>
            </a:pPr>
            <a:endParaRPr lang="en-US" dirty="0"/>
          </a:p>
          <a:p>
            <a:pPr marL="171450" indent="-171450">
              <a:buFontTx/>
              <a:buChar char="-"/>
            </a:pPr>
            <a:r>
              <a:rPr lang="en-US" dirty="0"/>
              <a:t>See </a:t>
            </a:r>
            <a:r>
              <a:rPr lang="en-US" u="sng" dirty="0"/>
              <a:t>1990</a:t>
            </a:r>
            <a:r>
              <a:rPr lang="en-US" dirty="0"/>
              <a:t> article: https://journals.sagepub.com/doi/10.1177/0022022190212001vist vs individualistic</a:t>
            </a:r>
          </a:p>
        </p:txBody>
      </p:sp>
      <p:sp>
        <p:nvSpPr>
          <p:cNvPr id="4" name="Slide Number Placeholder 3"/>
          <p:cNvSpPr>
            <a:spLocks noGrp="1"/>
          </p:cNvSpPr>
          <p:nvPr>
            <p:ph type="sldNum" sz="quarter" idx="5"/>
          </p:nvPr>
        </p:nvSpPr>
        <p:spPr/>
        <p:txBody>
          <a:bodyPr/>
          <a:lstStyle/>
          <a:p>
            <a:fld id="{65BEEBD6-EAA6-BB41-A4EC-95587E2DAD9E}" type="slidenum">
              <a:rPr lang="en-US" smtClean="0"/>
              <a:t>30</a:t>
            </a:fld>
            <a:endParaRPr lang="en-US"/>
          </a:p>
        </p:txBody>
      </p:sp>
    </p:spTree>
    <p:extLst>
      <p:ext uri="{BB962C8B-B14F-4D97-AF65-F5344CB8AC3E}">
        <p14:creationId xmlns:p14="http://schemas.microsoft.com/office/powerpoint/2010/main" val="2907112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EEBD6-EAA6-BB41-A4EC-95587E2DAD9E}" type="slidenum">
              <a:rPr lang="en-US" smtClean="0"/>
              <a:t>31</a:t>
            </a:fld>
            <a:endParaRPr lang="en-US"/>
          </a:p>
        </p:txBody>
      </p:sp>
    </p:spTree>
    <p:extLst>
      <p:ext uri="{BB962C8B-B14F-4D97-AF65-F5344CB8AC3E}">
        <p14:creationId xmlns:p14="http://schemas.microsoft.com/office/powerpoint/2010/main" val="78497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34</a:t>
            </a:fld>
            <a:endParaRPr lang="en-US"/>
          </a:p>
        </p:txBody>
      </p:sp>
    </p:spTree>
    <p:extLst>
      <p:ext uri="{BB962C8B-B14F-4D97-AF65-F5344CB8AC3E}">
        <p14:creationId xmlns:p14="http://schemas.microsoft.com/office/powerpoint/2010/main" val="389822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Some days we all feel a bit like this (first picture)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Or this (the second picture)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Stress is extremely widespread and commonly known phenomenon, we all know, it, we all recognise it, we all hate it and yet it’s very difficult to define.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When we ask people to define what they mean by stress we often get very different and varied responses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In the psychology literature with typically conceptualise it in one of three ways which we will critically discuss in the next sections of the lecture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5</a:t>
            </a:fld>
            <a:endParaRPr lang="en-US"/>
          </a:p>
        </p:txBody>
      </p:sp>
    </p:spTree>
    <p:extLst>
      <p:ext uri="{BB962C8B-B14F-4D97-AF65-F5344CB8AC3E}">
        <p14:creationId xmlns:p14="http://schemas.microsoft.com/office/powerpoint/2010/main" val="23744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35</a:t>
            </a:fld>
            <a:endParaRPr lang="en-US"/>
          </a:p>
        </p:txBody>
      </p:sp>
    </p:spTree>
    <p:extLst>
      <p:ext uri="{BB962C8B-B14F-4D97-AF65-F5344CB8AC3E}">
        <p14:creationId xmlns:p14="http://schemas.microsoft.com/office/powerpoint/2010/main" val="3390090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36</a:t>
            </a:fld>
            <a:endParaRPr lang="en-US"/>
          </a:p>
        </p:txBody>
      </p:sp>
    </p:spTree>
    <p:extLst>
      <p:ext uri="{BB962C8B-B14F-4D97-AF65-F5344CB8AC3E}">
        <p14:creationId xmlns:p14="http://schemas.microsoft.com/office/powerpoint/2010/main" val="17517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37</a:t>
            </a:fld>
            <a:endParaRPr lang="en-US"/>
          </a:p>
        </p:txBody>
      </p:sp>
    </p:spTree>
    <p:extLst>
      <p:ext uri="{BB962C8B-B14F-4D97-AF65-F5344CB8AC3E}">
        <p14:creationId xmlns:p14="http://schemas.microsoft.com/office/powerpoint/2010/main" val="1748924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38</a:t>
            </a:fld>
            <a:endParaRPr lang="en-US"/>
          </a:p>
        </p:txBody>
      </p:sp>
    </p:spTree>
    <p:extLst>
      <p:ext uri="{BB962C8B-B14F-4D97-AF65-F5344CB8AC3E}">
        <p14:creationId xmlns:p14="http://schemas.microsoft.com/office/powerpoint/2010/main" val="1087872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39</a:t>
            </a:fld>
            <a:endParaRPr lang="en-US"/>
          </a:p>
        </p:txBody>
      </p:sp>
    </p:spTree>
    <p:extLst>
      <p:ext uri="{BB962C8B-B14F-4D97-AF65-F5344CB8AC3E}">
        <p14:creationId xmlns:p14="http://schemas.microsoft.com/office/powerpoint/2010/main" val="3390729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40</a:t>
            </a:fld>
            <a:endParaRPr lang="en-US"/>
          </a:p>
        </p:txBody>
      </p:sp>
    </p:spTree>
    <p:extLst>
      <p:ext uri="{BB962C8B-B14F-4D97-AF65-F5344CB8AC3E}">
        <p14:creationId xmlns:p14="http://schemas.microsoft.com/office/powerpoint/2010/main" val="1204349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Some researchers focus on stressful events themselves and on the external environment’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That is, people will attribute their tension to an event or events such as moving house or getting married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[DISCUSS TEXT BOX POINTS]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t>Holmes &amp; Rahe, 1967: </a:t>
            </a:r>
            <a:r>
              <a:rPr lang="en-US" sz="900" b="0" dirty="0"/>
              <a:t>The main proponents of this approach are X &amp; X. They proposed a “Life events theory” in 1967</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 Very influential - this has over 20,000 citations now!</a:t>
            </a:r>
            <a:endParaRPr lang="en-AU"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Proposed that there are a variety of life events, whether positive or negative, desirable or undesirable</a:t>
            </a:r>
            <a:r>
              <a:rPr lang="en-AU" b="1" dirty="0"/>
              <a:t>, that impact our life in such a way that we need to adjust our lives to accommodate them; they’re disruptive</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In this sense, they are stressful life events</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They use this term </a:t>
            </a:r>
            <a:r>
              <a:rPr lang="en-AU" b="1" dirty="0"/>
              <a:t>social readjustment</a:t>
            </a:r>
            <a:r>
              <a:rPr lang="en-AU" dirty="0"/>
              <a:t> to refer to the process of dealing with these life events</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And they also proposed that these life events don’t have an isolated impact on our stress levels and health</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 The more life events we experience within a period, say a year, </a:t>
            </a:r>
            <a:r>
              <a:rPr lang="en-AU" b="1" dirty="0"/>
              <a:t>the greater the likelihood of physical health problems</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 Makes sense! Moving with kids to a new place for a new job, new social situations. </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 Assignments, plus being unwell, plus personal issues/job issues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6</a:t>
            </a:fld>
            <a:endParaRPr lang="en-US"/>
          </a:p>
        </p:txBody>
      </p:sp>
    </p:spTree>
    <p:extLst>
      <p:ext uri="{BB962C8B-B14F-4D97-AF65-F5344CB8AC3E}">
        <p14:creationId xmlns:p14="http://schemas.microsoft.com/office/powerpoint/2010/main" val="35925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122"/>
                </a:solidFill>
                <a:effectLst/>
                <a:latin typeface="Arial" panose="020B0604020202020204" pitchFamily="34" charset="0"/>
              </a:rPr>
              <a:t>Score of 300+</a:t>
            </a:r>
            <a:r>
              <a:rPr lang="en-GB" b="0" i="0" dirty="0">
                <a:solidFill>
                  <a:srgbClr val="202122"/>
                </a:solidFill>
                <a:effectLst/>
                <a:latin typeface="Arial" panose="020B0604020202020204" pitchFamily="34" charset="0"/>
              </a:rPr>
              <a:t>: At risk of illness.; </a:t>
            </a:r>
            <a:r>
              <a:rPr lang="en-GB" b="1" i="0" dirty="0">
                <a:solidFill>
                  <a:srgbClr val="202122"/>
                </a:solidFill>
                <a:effectLst/>
                <a:latin typeface="Arial" panose="020B0604020202020204" pitchFamily="34" charset="0"/>
              </a:rPr>
              <a:t>Score of 150-299</a:t>
            </a:r>
            <a:r>
              <a:rPr lang="en-GB" b="0" i="0" dirty="0">
                <a:solidFill>
                  <a:srgbClr val="202122"/>
                </a:solidFill>
                <a:effectLst/>
                <a:latin typeface="Arial" panose="020B0604020202020204" pitchFamily="34" charset="0"/>
              </a:rPr>
              <a:t>: Risk of illness is moderate (reduced by 30% from the above risk).; </a:t>
            </a:r>
            <a:r>
              <a:rPr lang="en-GB" b="1" i="0" dirty="0">
                <a:solidFill>
                  <a:srgbClr val="202122"/>
                </a:solidFill>
                <a:effectLst/>
                <a:latin typeface="Arial" panose="020B0604020202020204" pitchFamily="34" charset="0"/>
              </a:rPr>
              <a:t>Score &lt;150</a:t>
            </a:r>
            <a:r>
              <a:rPr lang="en-GB" b="0" i="0" dirty="0">
                <a:solidFill>
                  <a:srgbClr val="202122"/>
                </a:solidFill>
                <a:effectLst/>
                <a:latin typeface="Arial" panose="020B0604020202020204" pitchFamily="34" charset="0"/>
              </a:rPr>
              <a:t>: Only have a slight risk of illness.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0" dirty="0"/>
              <a:t>To make these claims, Holms and Rahe carried out a series of studies: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 first, they invited over 5000 people to generate a list of events they found most stressful</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They use this to generate a list of 43 commonly mentioned events, including positive and negative and frequent and rare events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They then asked a new sample of nearly 400 people to rank the listed events in order of the degree of disruption the event, if experienced, had caused them</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They also asked these participants to rate each event against marriage, which had arbitrarily been given a value of 500 by the researchers</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For example, if a participant considered divorces requiring twice as much adjustment as marriage, it was given a value of 1000</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b="0" dirty="0"/>
              <a:t>They then </a:t>
            </a:r>
            <a:r>
              <a:rPr lang="en-AU" b="1" dirty="0"/>
              <a:t>averaged the ratings received for each event item and rank them to produce a scale known as the social readjustment scale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And these are the items from the social readjustment rating Scale</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Items vary in terms of the number of “life change units” associated with them</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Higher scores indicate greater disruption and required adjustment caused by the event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algn="l"/>
            <a:r>
              <a:rPr lang="en-GB" b="1" i="0" dirty="0">
                <a:solidFill>
                  <a:srgbClr val="202122"/>
                </a:solidFill>
                <a:effectLst/>
                <a:latin typeface="Arial" panose="020B0604020202020204" pitchFamily="34" charset="0"/>
              </a:rPr>
              <a:t>Score of 300+</a:t>
            </a:r>
            <a:r>
              <a:rPr lang="en-GB" b="0" i="0" dirty="0">
                <a:solidFill>
                  <a:srgbClr val="202122"/>
                </a:solidFill>
                <a:effectLst/>
                <a:latin typeface="Arial" panose="020B0604020202020204" pitchFamily="34" charset="0"/>
              </a:rPr>
              <a:t>: At risk of illness.</a:t>
            </a:r>
          </a:p>
          <a:p>
            <a:pPr algn="l"/>
            <a:r>
              <a:rPr lang="en-GB" b="1" i="0" dirty="0">
                <a:solidFill>
                  <a:srgbClr val="202122"/>
                </a:solidFill>
                <a:effectLst/>
                <a:latin typeface="Arial" panose="020B0604020202020204" pitchFamily="34" charset="0"/>
              </a:rPr>
              <a:t>Score of 150-299</a:t>
            </a:r>
            <a:r>
              <a:rPr lang="en-GB" b="0" i="0" dirty="0">
                <a:solidFill>
                  <a:srgbClr val="202122"/>
                </a:solidFill>
                <a:effectLst/>
                <a:latin typeface="Arial" panose="020B0604020202020204" pitchFamily="34" charset="0"/>
              </a:rPr>
              <a:t>: Risk of illness is moderate (reduced by 30% from the above risk).</a:t>
            </a:r>
          </a:p>
          <a:p>
            <a:pPr algn="l"/>
            <a:r>
              <a:rPr lang="en-GB" b="1" i="0" dirty="0">
                <a:solidFill>
                  <a:srgbClr val="202122"/>
                </a:solidFill>
                <a:effectLst/>
                <a:latin typeface="Arial" panose="020B0604020202020204" pitchFamily="34" charset="0"/>
              </a:rPr>
              <a:t>Score &lt;150</a:t>
            </a:r>
            <a:r>
              <a:rPr lang="en-GB" b="0" i="0" dirty="0">
                <a:solidFill>
                  <a:srgbClr val="202122"/>
                </a:solidFill>
                <a:effectLst/>
                <a:latin typeface="Arial" panose="020B0604020202020204" pitchFamily="34" charset="0"/>
              </a:rPr>
              <a:t>: Only have a slight risk of illness.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7</a:t>
            </a:fld>
            <a:endParaRPr lang="en-US"/>
          </a:p>
        </p:txBody>
      </p:sp>
    </p:spTree>
    <p:extLst>
      <p:ext uri="{BB962C8B-B14F-4D97-AF65-F5344CB8AC3E}">
        <p14:creationId xmlns:p14="http://schemas.microsoft.com/office/powerpoint/2010/main" val="332139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are a number of studies that have found associations between these life changing units and ill health.</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I looked and there are still many being published in recent years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However, most of those that find stronger associations between LCUs and </a:t>
            </a:r>
            <a:r>
              <a:rPr lang="en-AU" b="1" dirty="0"/>
              <a:t>health tend to rely on retrospective reporting with people who are already ill</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We know people have a tendency to search for explanations for their illness, which may result in them misattributing their illness to past events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Prospective designs find much weaker relationships</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Items included in the scale are not globally appropriate or common:</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Some of the items may not be culturally relevant, particularly some of those around </a:t>
            </a:r>
            <a:r>
              <a:rPr lang="en-AU" dirty="0" err="1"/>
              <a:t>worklife</a:t>
            </a:r>
            <a:endParaRPr lang="en-AU" dirty="0"/>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Some uncommon for people of different ages, including childbirth and marriage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And some are very infrequently experienced by many (e.g., moving house)</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Entanglement: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Some of the items may cancel out or enhance the effects of one another</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Moving house can be associated with getting married or changing jobs (could be more or less stressful as a result of this combination)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Life hassles: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This only considers major and often rare life events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Overlooks daily hassles that are irritating, frustrating, and demanding:</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School tests, money worries, getting kids to school on time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Some evidence to suggest that these are independently associated with negative mental and physical health outcomes, to a greater extent than major life events.</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Ambiguities: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Some items aren’t clear</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A change in social activities could mean a variety of different things and can be caused by different things (starting rock climbing because you love it vs ending it because you’re injured)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Assumes consistent interpretation: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latin typeface="Tw Cen MT" panose="020B0602020104020603" pitchFamily="34" charset="0"/>
              </a:rPr>
              <a:t>Relatedly: This </a:t>
            </a:r>
            <a:r>
              <a:rPr lang="en-US" sz="900" dirty="0">
                <a:latin typeface="Tw Cen MT" panose="020B0602020104020603" pitchFamily="34" charset="0"/>
              </a:rPr>
              <a:t>approach assumes that all people perceive these events in a similar way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dirty="0">
                <a:latin typeface="Tw Cen MT" panose="020B0602020104020603" pitchFamily="34" charset="0"/>
              </a:rPr>
              <a:t>Dohrenwend et al., 1990 asked people who said they experienced each of these events to clarify what actually occurred.</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dirty="0">
                <a:latin typeface="Tw Cen MT" panose="020B0602020104020603" pitchFamily="34" charset="0"/>
              </a:rPr>
              <a:t> -  For some “ deaths of close friends”  included the death of long absent, childhood friends to the respondents no longer spoke with;  and serious illness and injury range from bouts of flu and sprained arms to severe heart attacks.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GB" sz="900" dirty="0">
                <a:latin typeface="Tw Cen MT" panose="020B0602020104020603" pitchFamily="34" charset="0"/>
              </a:rPr>
              <a:t>A positive response on the same checklist may vary between individuals in terms of the severity of the event.</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GB" sz="900" dirty="0">
                <a:latin typeface="Tw Cen MT" panose="020B0602020104020603" pitchFamily="34" charset="0"/>
              </a:rPr>
              <a:t>These sorts of findings have led to some researchers adopting an interview approach where individuals are asked to describe the events, and then an independent interviewer records the severity of the life event.</a:t>
            </a: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Tw Cen MT" panose="020B0602020104020603" pitchFamily="34" charset="0"/>
              </a:rPr>
              <a:t>Assumes consistent responses:</a:t>
            </a:r>
            <a:endParaRPr lang="en-US" sz="900" dirty="0">
              <a:latin typeface="Tw Cen MT" panose="020B0602020104020603" pitchFamily="34" charset="0"/>
            </a:endParaRP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Also presumes people respond to them in a similar way</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People are different in terms of their personalities and disposition (big 5, optimism)</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People are different in terms of their resources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Moving house or changing job can be stressful depending on the circumstances and individual resources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dirty="0">
                <a:latin typeface="Tw Cen MT" panose="020B0602020104020603" pitchFamily="34" charset="0"/>
              </a:rPr>
              <a:t>People are different biologically, genetically, and physically (illness &amp; disability)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sz="900" b="1" dirty="0">
                <a:latin typeface="Tw Cen MT" panose="020B0602020104020603" pitchFamily="34" charset="0"/>
              </a:rPr>
              <a:t>This makes using standard LCUs questionable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Tw Cen MT" panose="020B0602020104020603" pitchFamily="34" charset="0"/>
              </a:rPr>
              <a:t>Clearly, there’s more to stress than the stimulus itself. There is an interaction between person and event that we must consider. </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sz="8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Still, overall, there is substantial evidence that stressful life events, particularly when we experience many of them, have a negative impact on our lives and are associated with greater stress, anxiety, and depression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8</a:t>
            </a:fld>
            <a:endParaRPr lang="en-US"/>
          </a:p>
        </p:txBody>
      </p:sp>
    </p:spTree>
    <p:extLst>
      <p:ext uri="{BB962C8B-B14F-4D97-AF65-F5344CB8AC3E}">
        <p14:creationId xmlns:p14="http://schemas.microsoft.com/office/powerpoint/2010/main" val="389832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This brings us to a more psychologically focused new of </a:t>
            </a:r>
            <a:r>
              <a:rPr lang="en-AU" dirty="0" err="1"/>
              <a:t>stress,which</a:t>
            </a:r>
            <a:r>
              <a:rPr lang="en-AU" dirty="0"/>
              <a:t> I think this quote is a nice  introduction to.</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Paradise lost: long poem from the 1600s (https://milton.host.dartmouth.edu/reading_room/pl/book_1/text.shtml)</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Okay, so in our psychological view of  stress, we see </a:t>
            </a:r>
            <a:r>
              <a:rPr lang="en-AU" b="1" dirty="0"/>
              <a:t>it as a transaction, with appraisal or evaluation being central</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Lazarus was at the forefront of this way of thinking about stress after performing a study that showed:</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AU" dirty="0"/>
              <a:t>people responded differently to a video showing young Australian aboriginal boys going through a rite of passage that included genital mutilation.</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AU" dirty="0"/>
              <a:t>People who listen to a narrator over the video who suggested the procedures were not painful or were  a normal cultural procedure reported significantly less stress than people who listen to a narrator that emphasised the pain and trauma of individuals being initiated. </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This work and other studies led to the development of the Cognitive Transactional Model of Stress </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[TEXT BOX]</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Primary appraisal </a:t>
            </a:r>
            <a:r>
              <a:rPr lang="en-AU" dirty="0"/>
              <a:t>involves considering the quality and nature of the stimulus event.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There are three kinds of stressor – those that pose harms, those that threaten, and those that set a challenge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 harmful event is one that is already caused harm (loss or failure)</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 threat is the expectation of future harm</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 challenge results from demands that are appraised as opportunities for personal growth opportunities that a person is confident about dealing with</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If the event doesn’t pose harm, threaten or set a challenge, it is considered benign or harmless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Secondary appraisal </a:t>
            </a:r>
            <a:r>
              <a:rPr lang="en-AU" dirty="0"/>
              <a:t>involves evaluating one’s own resources and abilities to cope the stressor</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 Internal (strength, intelligence) or external (social support, money) resources can be considered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[BULLETS AGAIN]</a:t>
            </a:r>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Stress definition:</a:t>
            </a:r>
            <a:r>
              <a:rPr lang="en-AU" dirty="0"/>
              <a:t> in other words, stress results from a </a:t>
            </a:r>
            <a:r>
              <a:rPr lang="en-AU" b="1" dirty="0"/>
              <a:t>mismatch between perceived demands and resources</a:t>
            </a:r>
            <a:r>
              <a:rPr lang="en-AU" dirty="0"/>
              <a:t>, both of which can change over time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9</a:t>
            </a:fld>
            <a:endParaRPr lang="en-US"/>
          </a:p>
        </p:txBody>
      </p:sp>
    </p:spTree>
    <p:extLst>
      <p:ext uri="{BB962C8B-B14F-4D97-AF65-F5344CB8AC3E}">
        <p14:creationId xmlns:p14="http://schemas.microsoft.com/office/powerpoint/2010/main" val="287591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TL: So, as long as the event is not perceived as being threatening or harmful then it is a benign event and we don’t need to be concerned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TR: If the event is perceived as harmful or threatening but the perceived ability to cope (secondary appraisal) is high then we may experience a different state – this is sometimes referred to as positive stress </a:t>
            </a:r>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It may be similar to the idea of </a:t>
            </a:r>
            <a:r>
              <a:rPr lang="en-AU" b="1" dirty="0"/>
              <a:t>eustress</a:t>
            </a:r>
            <a:r>
              <a:rPr lang="en-AU" dirty="0"/>
              <a:t> proposed in the 1970s by stress researcher Hans Selye – the kind of stress we experience when we participate in sports or performing arts, and where it may actually increase one’s  performance)</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Char char="•"/>
              <a:tabLst/>
              <a:defRPr/>
            </a:pPr>
            <a:r>
              <a:rPr lang="en-AU" dirty="0"/>
              <a:t>BR: It’s only concerning when we reach a point where the event is perceived as harmful and/or threatening and our ability to cope is low – negative stress</a:t>
            </a:r>
          </a:p>
          <a:p>
            <a:pPr marL="0" marR="0" lvl="0" indent="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In the years after its initial development, Lazarus worked with colleagues to add complexity to the model and add elements of emotion in addition to the cognitive components already included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b="1" dirty="0"/>
              <a:t>Primary appraisal contains two sequential assessments:</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First, one of motivational relevance, or the extent to which the event is considered relevant to one’s current goals or commitments </a:t>
            </a:r>
            <a:r>
              <a:rPr lang="en-AU" b="1" dirty="0"/>
              <a:t>— the extent to which the event is important!</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Second, the extent to which the situation is perceived to be congruent with the current goals </a:t>
            </a:r>
            <a:r>
              <a:rPr lang="en-AU" b="1" dirty="0"/>
              <a:t>— the desirability of the event!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So, in relevance to attending this class, </a:t>
            </a:r>
            <a:r>
              <a:rPr lang="en-AU" b="1" dirty="0"/>
              <a:t>the motivational relevance is likely to be high </a:t>
            </a:r>
            <a:r>
              <a:rPr lang="en-AU" dirty="0"/>
              <a:t>(“attending this class is important to me completing my degree”) </a:t>
            </a:r>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but the motivational congruence might be low (“I’d rather relax at home with my friends or kids”)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Another example could be if I was asked to give a talk at the University on Problem gambling to all of the executive staff. </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There should be high motivation relevance, given that if I look like a complete idiot I could lose my job and won’t be able to study this area anymore</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AU" dirty="0"/>
              <a:t>But I could be extremely busy and invested in actually doing important research in this space and not very convinced that giving this talk would help me to progress the field -- motivational congruence would be low (</a:t>
            </a:r>
            <a:r>
              <a:rPr lang="en-AU" dirty="0" err="1"/>
              <a:t>obiosuly</a:t>
            </a:r>
            <a:r>
              <a:rPr lang="en-AU" dirty="0"/>
              <a:t> a made up example)</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The updated model contained </a:t>
            </a:r>
            <a:r>
              <a:rPr lang="en-US" b="1" i="0" dirty="0">
                <a:solidFill>
                  <a:srgbClr val="000000"/>
                </a:solidFill>
                <a:effectLst/>
                <a:latin typeface="Times New Roman" panose="02020603050405020304" pitchFamily="18" charset="0"/>
              </a:rPr>
              <a:t>four secondary appraisal components </a:t>
            </a:r>
            <a:r>
              <a:rPr lang="en-US" b="0" i="0" dirty="0">
                <a:solidFill>
                  <a:srgbClr val="000000"/>
                </a:solidFill>
                <a:effectLst/>
                <a:latin typeface="Times New Roman" panose="02020603050405020304" pitchFamily="18" charset="0"/>
              </a:rPr>
              <a:t>(which concern one's resources and options for coping with the encounter), and connected appraisals with different emotions:</a:t>
            </a:r>
          </a:p>
          <a:p>
            <a:pPr marL="538163" indent="-179388">
              <a:spcBef>
                <a:spcPts val="0"/>
              </a:spcBef>
              <a:spcAft>
                <a:spcPts val="600"/>
              </a:spcAft>
              <a:buFontTx/>
              <a:buChar char="-"/>
            </a:pPr>
            <a:r>
              <a:rPr lang="en-US" sz="900" b="1" dirty="0">
                <a:latin typeface="Tw Cen MT" panose="020B0602020104020603" pitchFamily="34" charset="0"/>
              </a:rPr>
              <a:t>Internal/external accountability:  </a:t>
            </a:r>
            <a:r>
              <a:rPr lang="en-US" sz="900" dirty="0">
                <a:latin typeface="Tw Cen MT" panose="020B0602020104020603" pitchFamily="34" charset="0"/>
              </a:rPr>
              <a:t>concerned with attributing responsibility for the event; Why did they stressor occur? Was it because of me or someone else? Involves distinguishing between emotions of anger (blaming others) and guilt (self blame)</a:t>
            </a:r>
          </a:p>
          <a:p>
            <a:pPr marL="538163" indent="-179388">
              <a:spcBef>
                <a:spcPts val="0"/>
              </a:spcBef>
              <a:spcAft>
                <a:spcPts val="600"/>
              </a:spcAft>
              <a:buFontTx/>
              <a:buChar char="-"/>
            </a:pPr>
            <a:r>
              <a:rPr lang="en-US" sz="900" b="1" dirty="0">
                <a:latin typeface="Tw Cen MT" panose="020B0602020104020603" pitchFamily="34" charset="0"/>
              </a:rPr>
              <a:t>Problem- focused coping potential: </a:t>
            </a:r>
            <a:r>
              <a:rPr lang="en-US" sz="900" dirty="0">
                <a:latin typeface="Tw Cen MT" panose="020B0602020104020603" pitchFamily="34" charset="0"/>
              </a:rPr>
              <a:t>consider the extent to which this situation is perceived as changeable by coping options (e.g., being problem focused on finding practical solutions); closely linked with hope and optimism or sadness and helplessness depending on perceived  ability to change the situation.</a:t>
            </a:r>
          </a:p>
          <a:p>
            <a:pPr marL="538163" indent="-179388">
              <a:spcBef>
                <a:spcPts val="0"/>
              </a:spcBef>
              <a:spcAft>
                <a:spcPts val="600"/>
              </a:spcAft>
              <a:buFontTx/>
              <a:buChar char="-"/>
            </a:pPr>
            <a:r>
              <a:rPr lang="en-US" sz="900" b="1" dirty="0">
                <a:latin typeface="Tw Cen MT" panose="020B0602020104020603" pitchFamily="34" charset="0"/>
              </a:rPr>
              <a:t>Emotion focused coping potential: </a:t>
            </a:r>
            <a:r>
              <a:rPr lang="en-US" sz="900" dirty="0">
                <a:latin typeface="Tw Cen MT" panose="020B0602020104020603" pitchFamily="34" charset="0"/>
              </a:rPr>
              <a:t>concerned with perceiving an ability to cope emotionally with the situation. Related to fear and anxiety</a:t>
            </a:r>
          </a:p>
          <a:p>
            <a:pPr marL="538163" indent="-179388">
              <a:spcBef>
                <a:spcPts val="0"/>
              </a:spcBef>
              <a:spcAft>
                <a:spcPts val="600"/>
              </a:spcAft>
              <a:buFontTx/>
              <a:buChar char="-"/>
            </a:pPr>
            <a:r>
              <a:rPr lang="en-US" sz="900" b="1" dirty="0">
                <a:latin typeface="Tw Cen MT" panose="020B0602020104020603" pitchFamily="34" charset="0"/>
              </a:rPr>
              <a:t>Future expectancy concerning situational change: </a:t>
            </a:r>
            <a:r>
              <a:rPr lang="en-US" sz="900" dirty="0">
                <a:latin typeface="Tw Cen MT" panose="020B0602020104020603" pitchFamily="34" charset="0"/>
              </a:rPr>
              <a:t>refers to perceived possibilities of the situation being changeable, with perceptions of unchangeability associating with sadness. Can the situation be changed at all, regardless of coping strategies?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10</a:t>
            </a:fld>
            <a:endParaRPr lang="en-US"/>
          </a:p>
        </p:txBody>
      </p:sp>
    </p:spTree>
    <p:extLst>
      <p:ext uri="{BB962C8B-B14F-4D97-AF65-F5344CB8AC3E}">
        <p14:creationId xmlns:p14="http://schemas.microsoft.com/office/powerpoint/2010/main" val="203214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
              </a:spcBef>
              <a:spcAft>
                <a:spcPts val="800"/>
              </a:spcAft>
              <a:buNone/>
            </a:pPr>
            <a:r>
              <a:rPr lang="en-US" sz="1000" dirty="0">
                <a:latin typeface="Tw Cen MT" panose="020B0602020104020603" pitchFamily="34" charset="0"/>
              </a:rPr>
              <a:t>Strengths of the </a:t>
            </a:r>
            <a:r>
              <a:rPr lang="en-US" sz="1000" b="1" dirty="0">
                <a:latin typeface="Tw Cen MT" panose="020B0602020104020603" pitchFamily="34" charset="0"/>
              </a:rPr>
              <a:t>Transactional Model of Stress</a:t>
            </a:r>
            <a:r>
              <a:rPr lang="en-US" sz="1000" dirty="0">
                <a:latin typeface="Tw Cen MT" panose="020B0602020104020603" pitchFamily="34" charset="0"/>
              </a:rPr>
              <a:t>:</a:t>
            </a:r>
          </a:p>
          <a:p>
            <a:pPr marL="0" indent="0">
              <a:spcBef>
                <a:spcPts val="100"/>
              </a:spcBef>
              <a:spcAft>
                <a:spcPts val="800"/>
              </a:spcAft>
              <a:buNone/>
            </a:pPr>
            <a:r>
              <a:rPr lang="en-US" sz="1000" dirty="0">
                <a:latin typeface="Tw Cen MT" panose="020B0602020104020603" pitchFamily="34" charset="0"/>
              </a:rPr>
              <a:t>a</a:t>
            </a:r>
          </a:p>
          <a:p>
            <a:pPr>
              <a:spcBef>
                <a:spcPts val="100"/>
              </a:spcBef>
              <a:spcAft>
                <a:spcPts val="800"/>
              </a:spcAft>
              <a:buFontTx/>
              <a:buChar char="-"/>
            </a:pPr>
            <a:r>
              <a:rPr lang="en-US" sz="900" dirty="0">
                <a:latin typeface="Tw Cen MT" panose="020B0602020104020603" pitchFamily="34" charset="0"/>
              </a:rPr>
              <a:t>Acknowledges individual differences in response: accounts for the fact that people respond differently to the same stressor and the important role of appraisal</a:t>
            </a:r>
          </a:p>
          <a:p>
            <a:pPr>
              <a:spcBef>
                <a:spcPts val="100"/>
              </a:spcBef>
              <a:spcAft>
                <a:spcPts val="800"/>
              </a:spcAft>
              <a:buFontTx/>
              <a:buChar char="-"/>
            </a:pPr>
            <a:r>
              <a:rPr lang="en-US" sz="900" dirty="0">
                <a:latin typeface="Tw Cen MT" panose="020B0602020104020603" pitchFamily="34" charset="0"/>
              </a:rPr>
              <a:t>Considers cognitive and emotional components: in addition to considering the cognitive appraisal component, it also acknowledges how emotional states relates to stress and appraisals </a:t>
            </a:r>
          </a:p>
          <a:p>
            <a:pPr>
              <a:spcBef>
                <a:spcPts val="100"/>
              </a:spcBef>
              <a:spcAft>
                <a:spcPts val="800"/>
              </a:spcAft>
              <a:buFontTx/>
              <a:buNone/>
            </a:pPr>
            <a:endParaRPr lang="en-US" sz="900" dirty="0">
              <a:latin typeface="Tw Cen MT" panose="020B0602020104020603" pitchFamily="34" charset="0"/>
            </a:endParaRPr>
          </a:p>
          <a:p>
            <a:pPr marL="0" indent="0">
              <a:spcBef>
                <a:spcPts val="100"/>
              </a:spcBef>
              <a:spcAft>
                <a:spcPts val="800"/>
              </a:spcAft>
              <a:buNone/>
            </a:pPr>
            <a:r>
              <a:rPr lang="en-US" sz="900" dirty="0">
                <a:latin typeface="Tw Cen MT" panose="020B0602020104020603" pitchFamily="34" charset="0"/>
              </a:rPr>
              <a:t>Limitations of the </a:t>
            </a:r>
            <a:r>
              <a:rPr lang="en-US" sz="900" b="1" dirty="0">
                <a:latin typeface="Tw Cen MT" panose="020B0602020104020603" pitchFamily="34" charset="0"/>
              </a:rPr>
              <a:t>Transactional Model of Stress</a:t>
            </a:r>
            <a:r>
              <a:rPr lang="en-US" sz="900" dirty="0">
                <a:latin typeface="Tw Cen MT" panose="020B0602020104020603" pitchFamily="34" charset="0"/>
              </a:rPr>
              <a:t>:</a:t>
            </a:r>
          </a:p>
          <a:p>
            <a:pPr>
              <a:spcBef>
                <a:spcPts val="100"/>
              </a:spcBef>
              <a:spcAft>
                <a:spcPts val="800"/>
              </a:spcAft>
              <a:buFontTx/>
              <a:buChar char="-"/>
            </a:pPr>
            <a:r>
              <a:rPr lang="en-US" sz="800" dirty="0">
                <a:latin typeface="Tw Cen MT" panose="020B0602020104020603" pitchFamily="34" charset="0"/>
              </a:rPr>
              <a:t>Risk of circularity:  there is a risk of tautology as whether a event is perceived as demanding or not depends on perceived coping capacity, and whether coping capacity is perceived as adequate or not is dependent on perceived demand</a:t>
            </a:r>
          </a:p>
          <a:p>
            <a:pPr>
              <a:spcBef>
                <a:spcPts val="100"/>
              </a:spcBef>
              <a:spcAft>
                <a:spcPts val="800"/>
              </a:spcAft>
              <a:buFontTx/>
              <a:buChar char="-"/>
            </a:pPr>
            <a:endParaRPr lang="en-US" sz="800" dirty="0">
              <a:latin typeface="Tw Cen MT" panose="020B0602020104020603" pitchFamily="34" charset="0"/>
            </a:endParaRPr>
          </a:p>
          <a:p>
            <a:pPr>
              <a:spcBef>
                <a:spcPts val="100"/>
              </a:spcBef>
              <a:spcAft>
                <a:spcPts val="800"/>
              </a:spcAft>
              <a:buFontTx/>
              <a:buChar char="-"/>
            </a:pPr>
            <a:r>
              <a:rPr lang="en-US" sz="800" dirty="0">
                <a:latin typeface="Tw Cen MT" panose="020B0602020104020603" pitchFamily="34" charset="0"/>
              </a:rPr>
              <a:t>Not necessary a limitation, but some events are inherently more stressful than others and therefore responses are less the result of differences in appraisal</a:t>
            </a:r>
          </a:p>
          <a:p>
            <a:pPr>
              <a:spcBef>
                <a:spcPts val="100"/>
              </a:spcBef>
              <a:spcAft>
                <a:spcPts val="800"/>
              </a:spcAft>
              <a:buFontTx/>
              <a:buNone/>
            </a:pPr>
            <a:endParaRPr lang="en-US" sz="800" dirty="0">
              <a:latin typeface="Tw Cen MT" panose="020B0602020104020603" pitchFamily="34" charset="0"/>
            </a:endParaRPr>
          </a:p>
          <a:p>
            <a:pPr marL="285750" indent="-285750">
              <a:spcAft>
                <a:spcPts val="600"/>
              </a:spcAft>
              <a:buFont typeface="Arial" panose="020B0604020202020204" pitchFamily="34" charset="0"/>
              <a:buChar char="•"/>
            </a:pPr>
            <a:r>
              <a:rPr lang="en-US" sz="800" b="1" dirty="0">
                <a:latin typeface="Tw Cen MT" panose="020B0602020104020603" pitchFamily="34" charset="0"/>
              </a:rPr>
              <a:t>Imminent:  </a:t>
            </a:r>
            <a:r>
              <a:rPr lang="en-US" sz="800" dirty="0">
                <a:latin typeface="Tw Cen MT" panose="020B0602020104020603" pitchFamily="34" charset="0"/>
              </a:rPr>
              <a:t>driving test later today; big presentation in 10 minutes</a:t>
            </a:r>
          </a:p>
          <a:p>
            <a:pPr marL="285750" indent="-285750">
              <a:spcAft>
                <a:spcPts val="600"/>
              </a:spcAft>
              <a:buFont typeface="Arial" panose="020B0604020202020204" pitchFamily="34" charset="0"/>
              <a:buChar char="•"/>
            </a:pPr>
            <a:r>
              <a:rPr lang="en-US" sz="800" b="1" dirty="0">
                <a:latin typeface="Tw Cen MT" panose="020B0602020104020603" pitchFamily="34" charset="0"/>
              </a:rPr>
              <a:t>Unpredictable: </a:t>
            </a:r>
            <a:r>
              <a:rPr lang="en-US" sz="800" b="0" dirty="0">
                <a:latin typeface="Tw Cen MT" panose="020B0602020104020603" pitchFamily="34" charset="0"/>
              </a:rPr>
              <a:t>death</a:t>
            </a:r>
            <a:r>
              <a:rPr lang="en-US" sz="800" b="1" dirty="0">
                <a:latin typeface="Tw Cen MT" panose="020B0602020104020603" pitchFamily="34" charset="0"/>
              </a:rPr>
              <a:t> </a:t>
            </a:r>
            <a:r>
              <a:rPr lang="en-US" sz="800" dirty="0">
                <a:latin typeface="Tw Cen MT" panose="020B0602020104020603" pitchFamily="34" charset="0"/>
              </a:rPr>
              <a:t>of a child or loved one</a:t>
            </a:r>
          </a:p>
          <a:p>
            <a:pPr marL="285750" indent="-285750">
              <a:spcAft>
                <a:spcPts val="600"/>
              </a:spcAft>
              <a:buFont typeface="Arial" panose="020B0604020202020204" pitchFamily="34" charset="0"/>
              <a:buChar char="•"/>
            </a:pPr>
            <a:r>
              <a:rPr lang="en-US" sz="800" b="1" dirty="0">
                <a:latin typeface="Tw Cen MT" panose="020B0602020104020603" pitchFamily="34" charset="0"/>
              </a:rPr>
              <a:t>Ambiguous: </a:t>
            </a:r>
            <a:r>
              <a:rPr lang="en-US" sz="800" dirty="0">
                <a:latin typeface="Tw Cen MT" panose="020B0602020104020603" pitchFamily="34" charset="0"/>
              </a:rPr>
              <a:t>in relation to both personal role (e.g., what should I be doing in my new job) and potential risk or harm (e.g., Side effects of a new medication or surgery)</a:t>
            </a:r>
          </a:p>
          <a:p>
            <a:pPr marL="285750" indent="-285750">
              <a:spcAft>
                <a:spcPts val="600"/>
              </a:spcAft>
              <a:buFont typeface="Arial" panose="020B0604020202020204" pitchFamily="34" charset="0"/>
              <a:buChar char="•"/>
            </a:pPr>
            <a:r>
              <a:rPr lang="en-US" sz="800" b="1" dirty="0">
                <a:latin typeface="Tw Cen MT" panose="020B0602020104020603" pitchFamily="34" charset="0"/>
              </a:rPr>
              <a:t>Undesirable: </a:t>
            </a:r>
            <a:r>
              <a:rPr lang="en-US" sz="800" dirty="0">
                <a:latin typeface="Tw Cen MT" panose="020B0602020104020603" pitchFamily="34" charset="0"/>
              </a:rPr>
              <a:t>having to move house because of losing one’s job or moving country to be with your parents because they become critically ill</a:t>
            </a:r>
          </a:p>
          <a:p>
            <a:pPr marL="285750" indent="-285750">
              <a:spcAft>
                <a:spcPts val="600"/>
              </a:spcAft>
              <a:buFont typeface="Arial" panose="020B0604020202020204" pitchFamily="34" charset="0"/>
              <a:buChar char="•"/>
            </a:pPr>
            <a:r>
              <a:rPr lang="en-US" sz="800" b="1" dirty="0">
                <a:latin typeface="Tw Cen MT" panose="020B0602020104020603" pitchFamily="34" charset="0"/>
              </a:rPr>
              <a:t>Outside of one’s control: </a:t>
            </a:r>
            <a:r>
              <a:rPr lang="en-US" sz="800" dirty="0">
                <a:latin typeface="Tw Cen MT" panose="020B0602020104020603" pitchFamily="34" charset="0"/>
              </a:rPr>
              <a:t>noisy neighbors; family illness</a:t>
            </a:r>
          </a:p>
          <a:p>
            <a:pPr marL="285750" indent="-285750">
              <a:spcAft>
                <a:spcPts val="600"/>
              </a:spcAft>
              <a:buFont typeface="Arial" panose="020B0604020202020204" pitchFamily="34" charset="0"/>
              <a:buChar char="•"/>
            </a:pPr>
            <a:r>
              <a:rPr lang="en-US" sz="800" b="1" dirty="0">
                <a:latin typeface="Tw Cen MT" panose="020B0602020104020603" pitchFamily="34" charset="0"/>
              </a:rPr>
              <a:t>Life changing: </a:t>
            </a:r>
            <a:r>
              <a:rPr lang="en-US" sz="800" dirty="0">
                <a:latin typeface="Tw Cen MT" panose="020B0602020104020603" pitchFamily="34" charset="0"/>
              </a:rPr>
              <a:t>any event that causes high amounts of life change (e.g., Having a child; relocation)</a:t>
            </a:r>
          </a:p>
          <a:p>
            <a:pPr>
              <a:spcBef>
                <a:spcPts val="100"/>
              </a:spcBef>
              <a:spcAft>
                <a:spcPts val="800"/>
              </a:spcAft>
              <a:buFontTx/>
              <a:buNone/>
            </a:pPr>
            <a:endParaRPr lang="en-US" sz="800" dirty="0">
              <a:latin typeface="Tw Cen MT" panose="020B0602020104020603" pitchFamily="34" charset="0"/>
            </a:endParaRPr>
          </a:p>
          <a:p>
            <a:pPr marL="538163" indent="-179388">
              <a:spcBef>
                <a:spcPts val="0"/>
              </a:spcBef>
              <a:spcAft>
                <a:spcPts val="600"/>
              </a:spcAft>
              <a:buFontTx/>
              <a:buChar char="-"/>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However, it still fails to tell us how negative life events influence health outcomes? Which we will start to turn to next</a:t>
            </a:r>
          </a:p>
          <a:p>
            <a:pPr marL="358775" indent="0">
              <a:spcBef>
                <a:spcPts val="0"/>
              </a:spcBef>
              <a:spcAft>
                <a:spcPts val="600"/>
              </a:spcAft>
              <a:buFontTx/>
              <a:buNone/>
            </a:pPr>
            <a:endParaRPr lang="en-US" sz="900" dirty="0">
              <a:latin typeface="Tw Cen MT" panose="020B0602020104020603" pitchFamily="34" charset="0"/>
            </a:endParaRPr>
          </a:p>
          <a:p>
            <a:pPr>
              <a:spcBef>
                <a:spcPts val="100"/>
              </a:spcBef>
              <a:spcAft>
                <a:spcPts val="800"/>
              </a:spcAft>
              <a:buFontTx/>
              <a:buNone/>
            </a:pPr>
            <a:endParaRPr lang="en-US" sz="900" dirty="0">
              <a:latin typeface="Tw Cen MT" panose="020B06020201040206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5BEEBD6-EAA6-BB41-A4EC-95587E2DAD9E}" type="slidenum">
              <a:rPr lang="en-US" smtClean="0"/>
              <a:t>11</a:t>
            </a:fld>
            <a:endParaRPr lang="en-US"/>
          </a:p>
        </p:txBody>
      </p:sp>
    </p:spTree>
    <p:extLst>
      <p:ext uri="{BB962C8B-B14F-4D97-AF65-F5344CB8AC3E}">
        <p14:creationId xmlns:p14="http://schemas.microsoft.com/office/powerpoint/2010/main" val="299695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1479-2F77-36DD-5312-1770C3372D9D}"/>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5BE586C1-D751-644B-172D-29076A4EF46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60E8D47F-CC8F-D015-F79A-00C6B45710A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F011BD-60BF-BDBF-F7CF-A80EA5C15C7E}"/>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27AFED92-86B2-F8A9-0586-208B48445225}"/>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759134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927F-5962-B9D9-7772-CB11A130CB3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2F42F38-2ED3-ED0C-D2C0-412974EF48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FEBE56A-9B57-EF86-64DA-7CF9368D31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17D902-C9C9-4C17-3FF8-B533E40C672D}"/>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245E5C28-E500-B717-4165-8A2C61322F9F}"/>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9013743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182EC-90D5-920A-AA7C-8906C8FBD8BF}"/>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9920B67-82D4-60CD-B5FF-24B87D6E88A2}"/>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740A6B6-922D-6007-B93B-4B4EA0BFC66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55DEE8-6B27-3DE0-B90E-5D61E6397966}"/>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8E5D0CB-1310-7AEF-EA99-D7C191409831}"/>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31661509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dirty="0"/>
              <a:t>Click to edit Master title style</a:t>
            </a:r>
          </a:p>
        </p:txBody>
      </p:sp>
      <p:sp>
        <p:nvSpPr>
          <p:cNvPr id="3" name="Subtitle 2"/>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Tree>
    <p:extLst>
      <p:ext uri="{BB962C8B-B14F-4D97-AF65-F5344CB8AC3E}">
        <p14:creationId xmlns:p14="http://schemas.microsoft.com/office/powerpoint/2010/main" val="210192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CAC01DD-C5D2-2743-A861-E23185D50B7B}"/>
              </a:ext>
            </a:extLst>
          </p:cNvPr>
          <p:cNvSpPr>
            <a:spLocks noGrp="1"/>
          </p:cNvSpPr>
          <p:nvPr>
            <p:ph sz="half" idx="13"/>
          </p:nvPr>
        </p:nvSpPr>
        <p:spPr>
          <a:xfrm>
            <a:off x="402571" y="1378864"/>
            <a:ext cx="8211620"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Slide Number Placeholder 8">
            <a:extLst>
              <a:ext uri="{FF2B5EF4-FFF2-40B4-BE49-F238E27FC236}">
                <a16:creationId xmlns:a16="http://schemas.microsoft.com/office/drawing/2014/main" id="{95911817-749B-AB42-85A4-B5CC2E1EE78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5" name="Title 1">
            <a:extLst>
              <a:ext uri="{FF2B5EF4-FFF2-40B4-BE49-F238E27FC236}">
                <a16:creationId xmlns:a16="http://schemas.microsoft.com/office/drawing/2014/main" id="{F40367C9-0E35-4043-AD9A-7FEB2A7ED22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5020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Title Slide 2">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143000" y="4245187"/>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143000" y="444749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143000" y="4639488"/>
            <a:ext cx="6858000" cy="223295"/>
          </a:xfrm>
        </p:spPr>
        <p:txBody>
          <a:bodyPr>
            <a:noAutofit/>
          </a:bodyPr>
          <a:lstStyle>
            <a:lvl1pPr marL="0" indent="0" algn="ctr">
              <a:buNone/>
              <a:defRPr sz="1200">
                <a:solidFill>
                  <a:schemeClr val="bg2"/>
                </a:solidFill>
              </a:defRPr>
            </a:lvl1pPr>
            <a:lvl2pPr marL="342900" indent="0" algn="ctr">
              <a:buNone/>
              <a:defRPr sz="1000">
                <a:solidFill>
                  <a:schemeClr val="bg2"/>
                </a:solidFill>
              </a:defRPr>
            </a:lvl2pPr>
            <a:lvl3pPr marL="685800" indent="0" algn="ctr">
              <a:buNone/>
              <a:defRPr sz="1000">
                <a:solidFill>
                  <a:schemeClr val="bg2"/>
                </a:solidFill>
              </a:defRPr>
            </a:lvl3pPr>
            <a:lvl4pPr marL="1028700" indent="0" algn="ctr">
              <a:buNone/>
              <a:defRPr sz="1000">
                <a:solidFill>
                  <a:schemeClr val="bg2"/>
                </a:solidFill>
              </a:defRPr>
            </a:lvl4pPr>
            <a:lvl5pPr marL="1371600" indent="0" algn="ctr">
              <a:buNone/>
              <a:defRPr sz="1000">
                <a:solidFill>
                  <a:schemeClr val="bg2"/>
                </a:solidFill>
              </a:defRPr>
            </a:lvl5pPr>
          </a:lstStyle>
          <a:p>
            <a:pPr lvl="0"/>
            <a:r>
              <a:rPr lang="en-GB" dirty="0"/>
              <a:t>00 MONTH, 0000</a:t>
            </a:r>
            <a:endParaRPr lang="en-US" dirty="0"/>
          </a:p>
        </p:txBody>
      </p:sp>
      <p:sp>
        <p:nvSpPr>
          <p:cNvPr id="12" name="Subtitle 2">
            <a:extLst>
              <a:ext uri="{FF2B5EF4-FFF2-40B4-BE49-F238E27FC236}">
                <a16:creationId xmlns:a16="http://schemas.microsoft.com/office/drawing/2014/main" id="{22CDBCE4-8CB0-324F-9465-F935DEF48080}"/>
              </a:ext>
            </a:extLst>
          </p:cNvPr>
          <p:cNvSpPr>
            <a:spLocks noGrp="1"/>
          </p:cNvSpPr>
          <p:nvPr>
            <p:ph type="subTitle" idx="1" hasCustomPrompt="1"/>
          </p:nvPr>
        </p:nvSpPr>
        <p:spPr>
          <a:xfrm>
            <a:off x="557560" y="3861254"/>
            <a:ext cx="8028880" cy="331604"/>
          </a:xfrm>
        </p:spPr>
        <p:txBody>
          <a:bodyPr anchor="ctr"/>
          <a:lstStyle>
            <a:lvl1pPr marL="0" indent="0" algn="ctr">
              <a:buNone/>
              <a:defRPr sz="1800">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9" name="Title 1">
            <a:extLst>
              <a:ext uri="{FF2B5EF4-FFF2-40B4-BE49-F238E27FC236}">
                <a16:creationId xmlns:a16="http://schemas.microsoft.com/office/drawing/2014/main" id="{49EAD49E-E234-6241-9C3F-6D8BE9E7A789}"/>
              </a:ext>
            </a:extLst>
          </p:cNvPr>
          <p:cNvSpPr>
            <a:spLocks noGrp="1"/>
          </p:cNvSpPr>
          <p:nvPr>
            <p:ph type="ctrTitle"/>
          </p:nvPr>
        </p:nvSpPr>
        <p:spPr>
          <a:xfrm>
            <a:off x="557560" y="3050961"/>
            <a:ext cx="8028880" cy="630000"/>
          </a:xfrm>
        </p:spPr>
        <p:txBody>
          <a:bodyPr anchor="t">
            <a:normAutofit/>
          </a:bodyPr>
          <a:lstStyle>
            <a:lvl1pPr algn="ctr">
              <a:defRPr sz="3200" b="1">
                <a:solidFill>
                  <a:schemeClr val="bg2"/>
                </a:solidFill>
                <a:latin typeface="+mn-lt"/>
              </a:defRPr>
            </a:lvl1pPr>
          </a:lstStyle>
          <a:p>
            <a:r>
              <a:rPr lang="en-US" dirty="0"/>
              <a:t>Click to edit Master title style</a:t>
            </a:r>
          </a:p>
        </p:txBody>
      </p:sp>
    </p:spTree>
    <p:extLst>
      <p:ext uri="{BB962C8B-B14F-4D97-AF65-F5344CB8AC3E}">
        <p14:creationId xmlns:p14="http://schemas.microsoft.com/office/powerpoint/2010/main" val="4077842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10D8928-9E44-8E48-9606-82D2FC8561CD}"/>
              </a:ext>
            </a:extLst>
          </p:cNvPr>
          <p:cNvSpPr>
            <a:spLocks noGrp="1"/>
          </p:cNvSpPr>
          <p:nvPr>
            <p:ph type="body" sz="quarter" idx="13" hasCustomPrompt="1"/>
          </p:nvPr>
        </p:nvSpPr>
        <p:spPr>
          <a:xfrm>
            <a:off x="403226" y="1374977"/>
            <a:ext cx="8208754" cy="372289"/>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Slide Number Placeholder 8">
            <a:extLst>
              <a:ext uri="{FF2B5EF4-FFF2-40B4-BE49-F238E27FC236}">
                <a16:creationId xmlns:a16="http://schemas.microsoft.com/office/drawing/2014/main" id="{1A95E5B7-80F2-5B4A-BC78-17581554550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24" name="Title 1">
            <a:extLst>
              <a:ext uri="{FF2B5EF4-FFF2-40B4-BE49-F238E27FC236}">
                <a16:creationId xmlns:a16="http://schemas.microsoft.com/office/drawing/2014/main" id="{5562D983-A37D-7945-93D2-AF85F5D77084}"/>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48343E03-DE47-1347-8AD0-EB3863603E70}"/>
              </a:ext>
            </a:extLst>
          </p:cNvPr>
          <p:cNvSpPr>
            <a:spLocks noGrp="1"/>
          </p:cNvSpPr>
          <p:nvPr>
            <p:ph sz="half" idx="14"/>
          </p:nvPr>
        </p:nvSpPr>
        <p:spPr>
          <a:xfrm>
            <a:off x="402571" y="1882100"/>
            <a:ext cx="8211620" cy="2895526"/>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5743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5" name="Slide Number Placeholder 8">
            <a:extLst>
              <a:ext uri="{FF2B5EF4-FFF2-40B4-BE49-F238E27FC236}">
                <a16:creationId xmlns:a16="http://schemas.microsoft.com/office/drawing/2014/main" id="{1613E223-F612-1941-8C94-A3B29ACCD319}"/>
              </a:ext>
            </a:extLst>
          </p:cNvPr>
          <p:cNvSpPr>
            <a:spLocks noGrp="1"/>
          </p:cNvSpPr>
          <p:nvPr userDrawn="1"/>
        </p:nvSpPr>
        <p:spPr>
          <a:xfrm>
            <a:off x="8629689"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2"/>
                </a:solidFill>
              </a:rPr>
              <a:pPr/>
              <a:t>‹#›</a:t>
            </a:fld>
            <a:endParaRPr lang="en-US" sz="800" dirty="0">
              <a:solidFill>
                <a:schemeClr val="bg2"/>
              </a:solidFill>
            </a:endParaRPr>
          </a:p>
        </p:txBody>
      </p:sp>
    </p:spTree>
    <p:extLst>
      <p:ext uri="{BB962C8B-B14F-4D97-AF65-F5344CB8AC3E}">
        <p14:creationId xmlns:p14="http://schemas.microsoft.com/office/powerpoint/2010/main" val="909948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With 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032556-A817-A444-9D7A-A69C4C241876}"/>
              </a:ext>
            </a:extLst>
          </p:cNvPr>
          <p:cNvSpPr>
            <a:spLocks noGrp="1"/>
          </p:cNvSpPr>
          <p:nvPr>
            <p:ph type="ctrTitle"/>
          </p:nvPr>
        </p:nvSpPr>
        <p:spPr>
          <a:xfrm>
            <a:off x="514311" y="1345580"/>
            <a:ext cx="8115378" cy="1540944"/>
          </a:xfrm>
        </p:spPr>
        <p:txBody>
          <a:bodyPr anchor="b">
            <a:normAutofit/>
          </a:bodyPr>
          <a:lstStyle>
            <a:lvl1pPr algn="ctr">
              <a:defRPr sz="3200" b="1">
                <a:solidFill>
                  <a:schemeClr val="bg1"/>
                </a:solidFill>
                <a:latin typeface="+mn-lt"/>
              </a:defRPr>
            </a:lvl1pPr>
          </a:lstStyle>
          <a:p>
            <a:r>
              <a:rPr lang="en-US"/>
              <a:t>Click to edit Master title style</a:t>
            </a:r>
            <a:endParaRPr lang="en-US" dirty="0"/>
          </a:p>
        </p:txBody>
      </p:sp>
      <p:sp>
        <p:nvSpPr>
          <p:cNvPr id="14" name="Slide Number Placeholder 8">
            <a:extLst>
              <a:ext uri="{FF2B5EF4-FFF2-40B4-BE49-F238E27FC236}">
                <a16:creationId xmlns:a16="http://schemas.microsoft.com/office/drawing/2014/main" id="{74B874B7-4744-B146-BA8C-DEE180A7971F}"/>
              </a:ext>
            </a:extLst>
          </p:cNvPr>
          <p:cNvSpPr>
            <a:spLocks noGrp="1"/>
          </p:cNvSpPr>
          <p:nvPr userDrawn="1"/>
        </p:nvSpPr>
        <p:spPr>
          <a:xfrm>
            <a:off x="8629688" y="108988"/>
            <a:ext cx="42374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AA10EC0-CC52-A246-A2C3-81389B6F8C64}" type="slidenum">
              <a:rPr lang="en-US" sz="800" smtClean="0">
                <a:solidFill>
                  <a:schemeClr val="bg1"/>
                </a:solidFill>
              </a:rPr>
              <a:pPr/>
              <a:t>‹#›</a:t>
            </a:fld>
            <a:endParaRPr lang="en-US" sz="800" dirty="0">
              <a:solidFill>
                <a:schemeClr val="bg1"/>
              </a:solidFill>
            </a:endParaRPr>
          </a:p>
        </p:txBody>
      </p:sp>
    </p:spTree>
    <p:extLst>
      <p:ext uri="{BB962C8B-B14F-4D97-AF65-F5344CB8AC3E}">
        <p14:creationId xmlns:p14="http://schemas.microsoft.com/office/powerpoint/2010/main" val="3325414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10A0658-5DE5-5E45-991B-3E10590452B9}"/>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B3F04B4-2B9C-D243-8409-2B60B6159A4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8" name="Content Placeholder 2">
            <a:extLst>
              <a:ext uri="{FF2B5EF4-FFF2-40B4-BE49-F238E27FC236}">
                <a16:creationId xmlns:a16="http://schemas.microsoft.com/office/drawing/2014/main" id="{CFD82C39-D2FF-164E-89A6-C0673E61AEAE}"/>
              </a:ext>
            </a:extLst>
          </p:cNvPr>
          <p:cNvSpPr>
            <a:spLocks noGrp="1"/>
          </p:cNvSpPr>
          <p:nvPr>
            <p:ph sz="half" idx="13"/>
          </p:nvPr>
        </p:nvSpPr>
        <p:spPr>
          <a:xfrm>
            <a:off x="402571"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8C69AEF2-4B5E-C04E-B5A3-22147306A841}"/>
              </a:ext>
            </a:extLst>
          </p:cNvPr>
          <p:cNvSpPr>
            <a:spLocks noGrp="1"/>
          </p:cNvSpPr>
          <p:nvPr>
            <p:ph sz="half" idx="19"/>
          </p:nvPr>
        </p:nvSpPr>
        <p:spPr>
          <a:xfrm>
            <a:off x="4610002" y="1378864"/>
            <a:ext cx="4007055"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7145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Subheadings">
    <p:spTree>
      <p:nvGrpSpPr>
        <p:cNvPr id="1" name=""/>
        <p:cNvGrpSpPr/>
        <p:nvPr/>
      </p:nvGrpSpPr>
      <p:grpSpPr>
        <a:xfrm>
          <a:off x="0" y="0"/>
          <a:ext cx="0" cy="0"/>
          <a:chOff x="0" y="0"/>
          <a:chExt cx="0" cy="0"/>
        </a:xfrm>
      </p:grpSpPr>
      <p:sp>
        <p:nvSpPr>
          <p:cNvPr id="14" name="Text Placeholder 5">
            <a:extLst>
              <a:ext uri="{FF2B5EF4-FFF2-40B4-BE49-F238E27FC236}">
                <a16:creationId xmlns:a16="http://schemas.microsoft.com/office/drawing/2014/main" id="{CD0FC821-9E3D-6249-8FE7-456ED4D51253}"/>
              </a:ext>
            </a:extLst>
          </p:cNvPr>
          <p:cNvSpPr>
            <a:spLocks noGrp="1"/>
          </p:cNvSpPr>
          <p:nvPr>
            <p:ph type="body" sz="quarter" idx="14" hasCustomPrompt="1"/>
          </p:nvPr>
        </p:nvSpPr>
        <p:spPr>
          <a:xfrm>
            <a:off x="4601379" y="1374297"/>
            <a:ext cx="4015678"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3" name="Text Placeholder 5">
            <a:extLst>
              <a:ext uri="{FF2B5EF4-FFF2-40B4-BE49-F238E27FC236}">
                <a16:creationId xmlns:a16="http://schemas.microsoft.com/office/drawing/2014/main" id="{DC52205C-B1BD-7945-99A9-79EFECB7DFFA}"/>
              </a:ext>
            </a:extLst>
          </p:cNvPr>
          <p:cNvSpPr>
            <a:spLocks noGrp="1"/>
          </p:cNvSpPr>
          <p:nvPr>
            <p:ph type="body" sz="quarter" idx="16" hasCustomPrompt="1"/>
          </p:nvPr>
        </p:nvSpPr>
        <p:spPr>
          <a:xfrm>
            <a:off x="402572" y="1378212"/>
            <a:ext cx="4011367"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35" name="Title 1">
            <a:extLst>
              <a:ext uri="{FF2B5EF4-FFF2-40B4-BE49-F238E27FC236}">
                <a16:creationId xmlns:a16="http://schemas.microsoft.com/office/drawing/2014/main" id="{C21A125E-8E92-1044-A120-FC8CBBE2EDC3}"/>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7" name="Slide Number Placeholder 8">
            <a:extLst>
              <a:ext uri="{FF2B5EF4-FFF2-40B4-BE49-F238E27FC236}">
                <a16:creationId xmlns:a16="http://schemas.microsoft.com/office/drawing/2014/main" id="{C28D749B-0910-6D43-9E7D-58186A2F29E4}"/>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0" name="Content Placeholder 2">
            <a:extLst>
              <a:ext uri="{FF2B5EF4-FFF2-40B4-BE49-F238E27FC236}">
                <a16:creationId xmlns:a16="http://schemas.microsoft.com/office/drawing/2014/main" id="{C485EAB0-A1C3-B149-AC40-731FD84C9B80}"/>
              </a:ext>
            </a:extLst>
          </p:cNvPr>
          <p:cNvSpPr>
            <a:spLocks noGrp="1"/>
          </p:cNvSpPr>
          <p:nvPr>
            <p:ph sz="half" idx="13"/>
          </p:nvPr>
        </p:nvSpPr>
        <p:spPr>
          <a:xfrm>
            <a:off x="402571"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5FB4939C-537E-2545-B3C5-7DDE4A94308C}"/>
              </a:ext>
            </a:extLst>
          </p:cNvPr>
          <p:cNvSpPr>
            <a:spLocks noGrp="1"/>
          </p:cNvSpPr>
          <p:nvPr>
            <p:ph sz="half" idx="19"/>
          </p:nvPr>
        </p:nvSpPr>
        <p:spPr>
          <a:xfrm>
            <a:off x="4610002" y="1882098"/>
            <a:ext cx="4007055" cy="2895528"/>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3371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589A-02E3-508B-485D-B480A1CE69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7DF5119-9A2C-FB78-9DB5-2B187181F0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7BD76BB-97B8-637B-1142-25D12D0043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AED05A-926E-2AA7-2068-24565F155152}"/>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9869D1AF-4C2C-D109-1B64-0D6B1EC6D3B3}"/>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401118773"/>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7677174-565C-E846-8403-BB5BCE028B45}"/>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16" name="Slide Number Placeholder 8">
            <a:extLst>
              <a:ext uri="{FF2B5EF4-FFF2-40B4-BE49-F238E27FC236}">
                <a16:creationId xmlns:a16="http://schemas.microsoft.com/office/drawing/2014/main" id="{ACC68EC8-408B-774F-911C-1D2C124A3741}"/>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5285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403225" y="1378863"/>
            <a:ext cx="8210966" cy="3398763"/>
          </a:xfrm>
        </p:spPr>
        <p:txBody>
          <a:bodyPr/>
          <a:lstStyle/>
          <a:p>
            <a:r>
              <a:rPr lang="en-US"/>
              <a:t>Click icon to add picture</a:t>
            </a:r>
          </a:p>
        </p:txBody>
      </p:sp>
      <p:sp>
        <p:nvSpPr>
          <p:cNvPr id="20" name="Title 1">
            <a:extLst>
              <a:ext uri="{FF2B5EF4-FFF2-40B4-BE49-F238E27FC236}">
                <a16:creationId xmlns:a16="http://schemas.microsoft.com/office/drawing/2014/main" id="{562381AD-146B-5F4B-B5D0-575D144DD62D}"/>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3" name="Slide Number Placeholder 8">
            <a:extLst>
              <a:ext uri="{FF2B5EF4-FFF2-40B4-BE49-F238E27FC236}">
                <a16:creationId xmlns:a16="http://schemas.microsoft.com/office/drawing/2014/main" id="{012C525D-F686-EB45-A7C0-FF3F1CC6210B}"/>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16764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16" name="Text Placeholder 5">
            <a:extLst>
              <a:ext uri="{FF2B5EF4-FFF2-40B4-BE49-F238E27FC236}">
                <a16:creationId xmlns:a16="http://schemas.microsoft.com/office/drawing/2014/main" id="{9E73A337-4C33-1E4C-BAE9-8D3121B2473F}"/>
              </a:ext>
            </a:extLst>
          </p:cNvPr>
          <p:cNvSpPr>
            <a:spLocks noGrp="1"/>
          </p:cNvSpPr>
          <p:nvPr>
            <p:ph type="body" sz="quarter" idx="16" hasCustomPrompt="1"/>
          </p:nvPr>
        </p:nvSpPr>
        <p:spPr>
          <a:xfrm>
            <a:off x="402571" y="1378212"/>
            <a:ext cx="8213833" cy="372970"/>
          </a:xfrm>
        </p:spPr>
        <p:txBody>
          <a:bodyPr/>
          <a:lstStyle>
            <a:lvl1pPr marL="0" indent="0">
              <a:buNone/>
              <a:defRPr>
                <a:solidFill>
                  <a:schemeClr val="bg2"/>
                </a:solidFill>
                <a:latin typeface="+mj-lt"/>
              </a:defRPr>
            </a:lvl1pPr>
          </a:lstStyle>
          <a:p>
            <a:pPr lvl="0"/>
            <a:r>
              <a:rPr lang="en-GB" dirty="0"/>
              <a:t>Subtitle here</a:t>
            </a:r>
            <a:endParaRPr lang="en-US" dirty="0"/>
          </a:p>
        </p:txBody>
      </p:sp>
      <p:sp>
        <p:nvSpPr>
          <p:cNvPr id="22" name="Picture Placeholder 3">
            <a:extLst>
              <a:ext uri="{FF2B5EF4-FFF2-40B4-BE49-F238E27FC236}">
                <a16:creationId xmlns:a16="http://schemas.microsoft.com/office/drawing/2014/main" id="{A7F9AB2E-1B8B-0F44-96EF-B277A7F83E81}"/>
              </a:ext>
            </a:extLst>
          </p:cNvPr>
          <p:cNvSpPr>
            <a:spLocks noGrp="1"/>
          </p:cNvSpPr>
          <p:nvPr>
            <p:ph type="pic" sz="quarter" idx="17"/>
          </p:nvPr>
        </p:nvSpPr>
        <p:spPr>
          <a:xfrm>
            <a:off x="403225" y="1882101"/>
            <a:ext cx="8208743" cy="2895525"/>
          </a:xfrm>
        </p:spPr>
        <p:txBody>
          <a:bodyPr/>
          <a:lstStyle/>
          <a:p>
            <a:r>
              <a:rPr lang="en-US"/>
              <a:t>Click icon to add picture</a:t>
            </a:r>
          </a:p>
        </p:txBody>
      </p:sp>
      <p:sp>
        <p:nvSpPr>
          <p:cNvPr id="29" name="Title 1">
            <a:extLst>
              <a:ext uri="{FF2B5EF4-FFF2-40B4-BE49-F238E27FC236}">
                <a16:creationId xmlns:a16="http://schemas.microsoft.com/office/drawing/2014/main" id="{E9A73161-1B8F-B74C-AD3E-17C330B67E20}"/>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1" name="Slide Number Placeholder 8">
            <a:extLst>
              <a:ext uri="{FF2B5EF4-FFF2-40B4-BE49-F238E27FC236}">
                <a16:creationId xmlns:a16="http://schemas.microsoft.com/office/drawing/2014/main" id="{5CDD6DF2-49B5-B745-BFCC-E22792F6E8CE}"/>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195626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3"/>
            <a:ext cx="3187291" cy="3408407"/>
          </a:xfrm>
        </p:spPr>
        <p:txBody>
          <a:bodyPr/>
          <a:lstStyle/>
          <a:p>
            <a:r>
              <a:rPr lang="en-US"/>
              <a:t>Click icon to add picture</a:t>
            </a:r>
          </a:p>
        </p:txBody>
      </p:sp>
      <p:sp>
        <p:nvSpPr>
          <p:cNvPr id="26" name="Title 1">
            <a:extLst>
              <a:ext uri="{FF2B5EF4-FFF2-40B4-BE49-F238E27FC236}">
                <a16:creationId xmlns:a16="http://schemas.microsoft.com/office/drawing/2014/main" id="{1E1B1EEA-0C6E-0F47-8F57-515A3BDEDBDB}"/>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8" name="Slide Number Placeholder 8">
            <a:extLst>
              <a:ext uri="{FF2B5EF4-FFF2-40B4-BE49-F238E27FC236}">
                <a16:creationId xmlns:a16="http://schemas.microsoft.com/office/drawing/2014/main" id="{642E5146-4E1E-ED4D-9028-813208BC032C}"/>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7" name="Content Placeholder 2">
            <a:extLst>
              <a:ext uri="{FF2B5EF4-FFF2-40B4-BE49-F238E27FC236}">
                <a16:creationId xmlns:a16="http://schemas.microsoft.com/office/drawing/2014/main" id="{536D2FD5-B78A-9E43-ACC5-20522CC19AB9}"/>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0717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3 Pictures">
    <p:spTree>
      <p:nvGrpSpPr>
        <p:cNvPr id="1" name=""/>
        <p:cNvGrpSpPr/>
        <p:nvPr/>
      </p:nvGrpSpPr>
      <p:grpSpPr>
        <a:xfrm>
          <a:off x="0" y="0"/>
          <a:ext cx="0" cy="0"/>
          <a:chOff x="0" y="0"/>
          <a:chExt cx="0" cy="0"/>
        </a:xfrm>
      </p:grpSpPr>
      <p:sp>
        <p:nvSpPr>
          <p:cNvPr id="32" name="Slide Number Placeholder 8">
            <a:extLst>
              <a:ext uri="{FF2B5EF4-FFF2-40B4-BE49-F238E27FC236}">
                <a16:creationId xmlns:a16="http://schemas.microsoft.com/office/drawing/2014/main" id="{259ADB6B-7874-0544-A977-F35931AAD6E5}"/>
              </a:ext>
            </a:extLst>
          </p:cNvPr>
          <p:cNvSpPr>
            <a:spLocks noGrp="1"/>
          </p:cNvSpPr>
          <p:nvPr userDrawn="1"/>
        </p:nvSpPr>
        <p:spPr>
          <a:xfrm>
            <a:off x="8629689" y="103009"/>
            <a:ext cx="423746" cy="273844"/>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00" dirty="0">
              <a:solidFill>
                <a:schemeClr val="bg2"/>
              </a:solidFill>
            </a:endParaRPr>
          </a:p>
        </p:txBody>
      </p:sp>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5425455" y="1378864"/>
            <a:ext cx="3188736" cy="1016704"/>
          </a:xfrm>
        </p:spPr>
        <p:txBody>
          <a:bodyPr/>
          <a:lstStyle/>
          <a:p>
            <a:r>
              <a:rPr lang="en-US"/>
              <a:t>Click icon to add picture</a:t>
            </a:r>
          </a:p>
        </p:txBody>
      </p:sp>
      <p:sp>
        <p:nvSpPr>
          <p:cNvPr id="20" name="Picture Placeholder 3">
            <a:extLst>
              <a:ext uri="{FF2B5EF4-FFF2-40B4-BE49-F238E27FC236}">
                <a16:creationId xmlns:a16="http://schemas.microsoft.com/office/drawing/2014/main" id="{B69540A8-1CF4-574D-9416-797978480FE6}"/>
              </a:ext>
            </a:extLst>
          </p:cNvPr>
          <p:cNvSpPr>
            <a:spLocks noGrp="1"/>
          </p:cNvSpPr>
          <p:nvPr>
            <p:ph type="pic" sz="quarter" idx="14"/>
          </p:nvPr>
        </p:nvSpPr>
        <p:spPr>
          <a:xfrm>
            <a:off x="5425455" y="2567180"/>
            <a:ext cx="3188733" cy="1016705"/>
          </a:xfrm>
        </p:spPr>
        <p:txBody>
          <a:bodyPr/>
          <a:lstStyle/>
          <a:p>
            <a:r>
              <a:rPr lang="en-US"/>
              <a:t>Click icon to add picture</a:t>
            </a:r>
          </a:p>
        </p:txBody>
      </p:sp>
      <p:sp>
        <p:nvSpPr>
          <p:cNvPr id="23" name="Picture Placeholder 3">
            <a:extLst>
              <a:ext uri="{FF2B5EF4-FFF2-40B4-BE49-F238E27FC236}">
                <a16:creationId xmlns:a16="http://schemas.microsoft.com/office/drawing/2014/main" id="{EC7F2BB0-FAA7-694A-9F1F-5FB1FE521BCE}"/>
              </a:ext>
            </a:extLst>
          </p:cNvPr>
          <p:cNvSpPr>
            <a:spLocks noGrp="1"/>
          </p:cNvSpPr>
          <p:nvPr>
            <p:ph type="pic" sz="quarter" idx="15"/>
          </p:nvPr>
        </p:nvSpPr>
        <p:spPr>
          <a:xfrm>
            <a:off x="5425455" y="3755497"/>
            <a:ext cx="3188736" cy="1016705"/>
          </a:xfrm>
        </p:spPr>
        <p:txBody>
          <a:bodyPr/>
          <a:lstStyle/>
          <a:p>
            <a:r>
              <a:rPr lang="en-US"/>
              <a:t>Click icon to add picture</a:t>
            </a:r>
          </a:p>
        </p:txBody>
      </p:sp>
      <p:sp>
        <p:nvSpPr>
          <p:cNvPr id="27" name="Title 1">
            <a:extLst>
              <a:ext uri="{FF2B5EF4-FFF2-40B4-BE49-F238E27FC236}">
                <a16:creationId xmlns:a16="http://schemas.microsoft.com/office/drawing/2014/main" id="{9940B2B5-C8A8-BE41-9A4F-9978F2F58F9C}"/>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29" name="Slide Number Placeholder 8">
            <a:extLst>
              <a:ext uri="{FF2B5EF4-FFF2-40B4-BE49-F238E27FC236}">
                <a16:creationId xmlns:a16="http://schemas.microsoft.com/office/drawing/2014/main" id="{AC3A15B2-22CE-7A47-8880-829766A5510D}"/>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11" name="Content Placeholder 2">
            <a:extLst>
              <a:ext uri="{FF2B5EF4-FFF2-40B4-BE49-F238E27FC236}">
                <a16:creationId xmlns:a16="http://schemas.microsoft.com/office/drawing/2014/main" id="{D53C1209-9A6C-4B4E-9F7A-5BA131E32CFD}"/>
              </a:ext>
            </a:extLst>
          </p:cNvPr>
          <p:cNvSpPr>
            <a:spLocks noGrp="1"/>
          </p:cNvSpPr>
          <p:nvPr>
            <p:ph sz="half" idx="19"/>
          </p:nvPr>
        </p:nvSpPr>
        <p:spPr>
          <a:xfrm>
            <a:off x="402571" y="1378864"/>
            <a:ext cx="4831131" cy="3398762"/>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16623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3 Pictures 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13D972B-3E14-9748-97E4-B447D6378197}"/>
              </a:ext>
            </a:extLst>
          </p:cNvPr>
          <p:cNvSpPr>
            <a:spLocks noGrp="1"/>
          </p:cNvSpPr>
          <p:nvPr>
            <p:ph type="pic" sz="quarter" idx="13"/>
          </p:nvPr>
        </p:nvSpPr>
        <p:spPr>
          <a:xfrm>
            <a:off x="6022536" y="2782907"/>
            <a:ext cx="2588790" cy="1994701"/>
          </a:xfrm>
        </p:spPr>
        <p:txBody>
          <a:bodyPr/>
          <a:lstStyle/>
          <a:p>
            <a:r>
              <a:rPr lang="en-US"/>
              <a:t>Click icon to add picture</a:t>
            </a:r>
          </a:p>
        </p:txBody>
      </p:sp>
      <p:sp>
        <p:nvSpPr>
          <p:cNvPr id="11" name="Picture Placeholder 3">
            <a:extLst>
              <a:ext uri="{FF2B5EF4-FFF2-40B4-BE49-F238E27FC236}">
                <a16:creationId xmlns:a16="http://schemas.microsoft.com/office/drawing/2014/main" id="{9CBE3E61-7BCA-0649-8C7E-8FBCB071EF20}"/>
              </a:ext>
            </a:extLst>
          </p:cNvPr>
          <p:cNvSpPr>
            <a:spLocks noGrp="1"/>
          </p:cNvSpPr>
          <p:nvPr>
            <p:ph type="pic" sz="quarter" idx="15"/>
          </p:nvPr>
        </p:nvSpPr>
        <p:spPr>
          <a:xfrm>
            <a:off x="402573" y="2782907"/>
            <a:ext cx="2597136" cy="1994715"/>
          </a:xfrm>
        </p:spPr>
        <p:txBody>
          <a:bodyPr/>
          <a:lstStyle/>
          <a:p>
            <a:r>
              <a:rPr lang="en-US"/>
              <a:t>Click icon to add picture</a:t>
            </a:r>
          </a:p>
        </p:txBody>
      </p:sp>
      <p:sp>
        <p:nvSpPr>
          <p:cNvPr id="14" name="Picture Placeholder 3">
            <a:extLst>
              <a:ext uri="{FF2B5EF4-FFF2-40B4-BE49-F238E27FC236}">
                <a16:creationId xmlns:a16="http://schemas.microsoft.com/office/drawing/2014/main" id="{E4A3B46C-313A-5F4F-A80F-DD17C1B5C8D1}"/>
              </a:ext>
            </a:extLst>
          </p:cNvPr>
          <p:cNvSpPr>
            <a:spLocks noGrp="1"/>
          </p:cNvSpPr>
          <p:nvPr>
            <p:ph type="pic" sz="quarter" idx="16"/>
          </p:nvPr>
        </p:nvSpPr>
        <p:spPr>
          <a:xfrm>
            <a:off x="3212553" y="2782907"/>
            <a:ext cx="2594522" cy="1994709"/>
          </a:xfrm>
        </p:spPr>
        <p:txBody>
          <a:bodyPr/>
          <a:lstStyle/>
          <a:p>
            <a:r>
              <a:rPr lang="en-US"/>
              <a:t>Click icon to add picture</a:t>
            </a:r>
            <a:endParaRPr lang="en-US" dirty="0"/>
          </a:p>
        </p:txBody>
      </p:sp>
      <p:sp>
        <p:nvSpPr>
          <p:cNvPr id="27" name="Title 1">
            <a:extLst>
              <a:ext uri="{FF2B5EF4-FFF2-40B4-BE49-F238E27FC236}">
                <a16:creationId xmlns:a16="http://schemas.microsoft.com/office/drawing/2014/main" id="{88D18555-D82A-8240-B9F6-15BEC9B4CCA7}"/>
              </a:ext>
            </a:extLst>
          </p:cNvPr>
          <p:cNvSpPr>
            <a:spLocks noGrp="1"/>
          </p:cNvSpPr>
          <p:nvPr>
            <p:ph type="title"/>
          </p:nvPr>
        </p:nvSpPr>
        <p:spPr>
          <a:xfrm>
            <a:off x="402573" y="478057"/>
            <a:ext cx="7362077" cy="789958"/>
          </a:xfrm>
        </p:spPr>
        <p:txBody>
          <a:bodyPr/>
          <a:lstStyle>
            <a:lvl1pPr>
              <a:defRPr b="1">
                <a:solidFill>
                  <a:schemeClr val="bg2"/>
                </a:solidFill>
                <a:latin typeface="+mn-lt"/>
              </a:defRPr>
            </a:lvl1pPr>
          </a:lstStyle>
          <a:p>
            <a:r>
              <a:rPr lang="en-US"/>
              <a:t>Click to edit Master title style</a:t>
            </a:r>
            <a:endParaRPr lang="en-US" dirty="0"/>
          </a:p>
        </p:txBody>
      </p:sp>
      <p:sp>
        <p:nvSpPr>
          <p:cNvPr id="30" name="Slide Number Placeholder 8">
            <a:extLst>
              <a:ext uri="{FF2B5EF4-FFF2-40B4-BE49-F238E27FC236}">
                <a16:creationId xmlns:a16="http://schemas.microsoft.com/office/drawing/2014/main" id="{2116E88B-47B5-F644-A01B-626E8BB87AB5}"/>
              </a:ext>
            </a:extLst>
          </p:cNvPr>
          <p:cNvSpPr>
            <a:spLocks noGrp="1"/>
          </p:cNvSpPr>
          <p:nvPr>
            <p:ph type="sldNum" sz="quarter" idx="12"/>
          </p:nvPr>
        </p:nvSpPr>
        <p:spPr>
          <a:xfrm>
            <a:off x="8686799" y="4752194"/>
            <a:ext cx="351137" cy="273844"/>
          </a:xfrm>
        </p:spPr>
        <p:txBody>
          <a:bodyPr/>
          <a:lstStyle>
            <a:lvl1pPr>
              <a:defRPr sz="800">
                <a:solidFill>
                  <a:schemeClr val="bg2"/>
                </a:solidFill>
              </a:defRPr>
            </a:lvl1pPr>
          </a:lstStyle>
          <a:p>
            <a:fld id="{6AA10EC0-CC52-A246-A2C3-81389B6F8C64}" type="slidenum">
              <a:rPr lang="en-US" smtClean="0"/>
              <a:pPr/>
              <a:t>‹#›</a:t>
            </a:fld>
            <a:endParaRPr lang="en-US" dirty="0"/>
          </a:p>
        </p:txBody>
      </p:sp>
      <p:sp>
        <p:nvSpPr>
          <p:cNvPr id="9" name="Content Placeholder 2">
            <a:extLst>
              <a:ext uri="{FF2B5EF4-FFF2-40B4-BE49-F238E27FC236}">
                <a16:creationId xmlns:a16="http://schemas.microsoft.com/office/drawing/2014/main" id="{BE0C27BA-02F8-134D-A9AB-376BB1A59697}"/>
              </a:ext>
            </a:extLst>
          </p:cNvPr>
          <p:cNvSpPr>
            <a:spLocks noGrp="1"/>
          </p:cNvSpPr>
          <p:nvPr>
            <p:ph sz="half" idx="17"/>
          </p:nvPr>
        </p:nvSpPr>
        <p:spPr>
          <a:xfrm>
            <a:off x="402571" y="1378864"/>
            <a:ext cx="8211620" cy="1223561"/>
          </a:xfrm>
        </p:spPr>
        <p:txBody>
          <a:bodyPr lIns="90000"/>
          <a:lstStyle>
            <a:lvl1pPr marL="270000" indent="-270000">
              <a:lnSpc>
                <a:spcPct val="100000"/>
              </a:lnSpc>
              <a:defRPr sz="2600">
                <a:solidFill>
                  <a:schemeClr val="tx1"/>
                </a:solidFill>
                <a:latin typeface="+mj-lt"/>
              </a:defRPr>
            </a:lvl1pPr>
            <a:lvl2pPr marL="684000" indent="-288000">
              <a:lnSpc>
                <a:spcPct val="100000"/>
              </a:lnSpc>
              <a:defRPr sz="2300">
                <a:latin typeface="+mj-lt"/>
              </a:defRPr>
            </a:lvl2pPr>
            <a:lvl3pPr marL="1037250" indent="-280800">
              <a:lnSpc>
                <a:spcPct val="100000"/>
              </a:lnSpc>
              <a:defRPr sz="1800">
                <a:latin typeface="+mj-lt"/>
              </a:defRPr>
            </a:lvl3pPr>
            <a:lvl4pPr marL="1332000" indent="-259200">
              <a:lnSpc>
                <a:spcPct val="100000"/>
              </a:lnSpc>
              <a:defRPr sz="1500">
                <a:latin typeface="+mj-lt"/>
              </a:defRPr>
            </a:lvl4pPr>
            <a:lvl5pPr marL="1579050" indent="-252000">
              <a:lnSpc>
                <a:spcPct val="100000"/>
              </a:lnSpc>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6190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8FF6-37DA-B3A2-EF64-95A9AAC775D6}"/>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BBFFA803-B698-4A37-5F12-DDEAB744E6B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1994B2-18EB-FEE2-48CE-7C1BC8F3C2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4FE51F2-8A53-85E1-7E3E-5D849EADE940}"/>
              </a:ext>
            </a:extLst>
          </p:cNvPr>
          <p:cNvSpPr>
            <a:spLocks noGrp="1"/>
          </p:cNvSpPr>
          <p:nvPr>
            <p:ph type="ftr" sz="quarter" idx="11"/>
          </p:nvPr>
        </p:nvSpPr>
        <p:spPr/>
        <p:txBody>
          <a:bodyPr/>
          <a:lstStyle/>
          <a:p>
            <a:r>
              <a:rPr lang="en-US"/>
              <a:t>DEPARTMENT OR SECTION TITLE GOES HERE</a:t>
            </a:r>
          </a:p>
        </p:txBody>
      </p:sp>
      <p:sp>
        <p:nvSpPr>
          <p:cNvPr id="6" name="Slide Number Placeholder 5">
            <a:extLst>
              <a:ext uri="{FF2B5EF4-FFF2-40B4-BE49-F238E27FC236}">
                <a16:creationId xmlns:a16="http://schemas.microsoft.com/office/drawing/2014/main" id="{08DC6745-826B-175C-5631-674B314358E8}"/>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41209518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BFE0-93B6-89C4-74F2-80A31BB4944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0309C63-073F-0E6D-676A-17B51C39D635}"/>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77ADBBC-725C-FB8B-4FE1-8BDE0E748886}"/>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6C782DF-DA11-41E4-CA22-FFA1CE526E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9DB704A-3867-6B6C-E6FC-933DF74B0211}"/>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69885EED-C729-BADF-027E-A9E1C4C14001}"/>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7196009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A91E-30DA-00D0-81C6-03C55195E794}"/>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9AD3F9DA-D24C-A8C2-EAC1-719A874E170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CD3E04F6-9EBF-7437-5036-1758CE68E250}"/>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769BCCB-202B-6B77-CDD7-F346C0679E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9262A4BC-81FC-8AD0-F5BF-C6BDF9B914FB}"/>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B8AE087-5FBE-2920-D2EF-726FB7A6A22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883F9B9-A1D9-DB07-2233-DC1B90B76AB2}"/>
              </a:ext>
            </a:extLst>
          </p:cNvPr>
          <p:cNvSpPr>
            <a:spLocks noGrp="1"/>
          </p:cNvSpPr>
          <p:nvPr>
            <p:ph type="ftr" sz="quarter" idx="11"/>
          </p:nvPr>
        </p:nvSpPr>
        <p:spPr/>
        <p:txBody>
          <a:bodyPr/>
          <a:lstStyle/>
          <a:p>
            <a:r>
              <a:rPr lang="en-US"/>
              <a:t>DEPARTMENT OR SECTION TITLE GOES HERE</a:t>
            </a:r>
          </a:p>
        </p:txBody>
      </p:sp>
      <p:sp>
        <p:nvSpPr>
          <p:cNvPr id="9" name="Slide Number Placeholder 8">
            <a:extLst>
              <a:ext uri="{FF2B5EF4-FFF2-40B4-BE49-F238E27FC236}">
                <a16:creationId xmlns:a16="http://schemas.microsoft.com/office/drawing/2014/main" id="{0012BC55-8E04-91DE-121A-DBF4E43AA970}"/>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25944756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EE98-E857-A16B-7EDE-2985C01B5E0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7155186-B807-BECE-5709-2ADA586C925F}"/>
              </a:ext>
            </a:extLst>
          </p:cNvPr>
          <p:cNvSpPr>
            <a:spLocks noGrp="1"/>
          </p:cNvSpPr>
          <p:nvPr>
            <p:ph type="dt" sz="half" idx="10"/>
          </p:nvPr>
        </p:nvSpPr>
        <p:spPr/>
        <p:txBody>
          <a:bodyPr/>
          <a:lstStyle/>
          <a:p>
            <a:fld id="{7EF88458-6548-4548-B40B-CCC8ABAD1D48}" type="datetimeFigureOut">
              <a:rPr lang="en-GB" smtClean="0"/>
              <a:t>20/03/2023</a:t>
            </a:fld>
            <a:endParaRPr lang="en-GB"/>
          </a:p>
        </p:txBody>
      </p:sp>
      <p:sp>
        <p:nvSpPr>
          <p:cNvPr id="4" name="Footer Placeholder 3">
            <a:extLst>
              <a:ext uri="{FF2B5EF4-FFF2-40B4-BE49-F238E27FC236}">
                <a16:creationId xmlns:a16="http://schemas.microsoft.com/office/drawing/2014/main" id="{27161233-88C5-80E7-E23D-2DEF41407F2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82A3E5-FAB0-5FCB-B7DB-FFCF766040FD}"/>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290514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52997A-882C-498F-0403-F9EF157B475D}"/>
              </a:ext>
            </a:extLst>
          </p:cNvPr>
          <p:cNvSpPr>
            <a:spLocks noGrp="1"/>
          </p:cNvSpPr>
          <p:nvPr>
            <p:ph type="dt" sz="half" idx="10"/>
          </p:nvPr>
        </p:nvSpPr>
        <p:spPr/>
        <p:txBody>
          <a:bodyPr/>
          <a:lstStyle/>
          <a:p>
            <a:fld id="{7EF88458-6548-4548-B40B-CCC8ABAD1D48}" type="datetimeFigureOut">
              <a:rPr lang="en-GB" smtClean="0"/>
              <a:t>20/03/2023</a:t>
            </a:fld>
            <a:endParaRPr lang="en-GB"/>
          </a:p>
        </p:txBody>
      </p:sp>
      <p:sp>
        <p:nvSpPr>
          <p:cNvPr id="3" name="Footer Placeholder 2">
            <a:extLst>
              <a:ext uri="{FF2B5EF4-FFF2-40B4-BE49-F238E27FC236}">
                <a16:creationId xmlns:a16="http://schemas.microsoft.com/office/drawing/2014/main" id="{4F3640CD-3E66-0B9D-45AF-567656ACA06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05389C-48E9-D338-8DD9-93808447F998}"/>
              </a:ext>
            </a:extLst>
          </p:cNvPr>
          <p:cNvSpPr>
            <a:spLocks noGrp="1"/>
          </p:cNvSpPr>
          <p:nvPr>
            <p:ph type="sldNum" sz="quarter" idx="12"/>
          </p:nvPr>
        </p:nvSpPr>
        <p:spPr/>
        <p:txBody>
          <a:bodyPr/>
          <a:lstStyle/>
          <a:p>
            <a:fld id="{6AA10EC0-CC52-A246-A2C3-81389B6F8C64}" type="slidenum">
              <a:rPr lang="en-US" smtClean="0"/>
              <a:pPr/>
              <a:t>‹#›</a:t>
            </a:fld>
            <a:endParaRPr lang="en-US" dirty="0"/>
          </a:p>
        </p:txBody>
      </p:sp>
    </p:spTree>
    <p:extLst>
      <p:ext uri="{BB962C8B-B14F-4D97-AF65-F5344CB8AC3E}">
        <p14:creationId xmlns:p14="http://schemas.microsoft.com/office/powerpoint/2010/main" val="1780665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EFF3-30AD-E4CD-BA80-5DCBD618C0AB}"/>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82991E13-E8A4-61DF-3277-B4918C69D7F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083DDE3-68E4-C25A-3F58-6059D109F7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F78BB35-120A-BF3E-0CB9-6563DCF53D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F8D8960-CF78-D812-EE4D-1C0A445B8DDD}"/>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BD238A4F-EC91-16D5-96CF-B414C7C9BC27}"/>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73875109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0952-E492-711D-BC5A-AD8ED038FF6F}"/>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0E154C51-0E0D-FCFA-AC16-734837F73A7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C4FEEA54-4518-3713-1A8A-636D047FB1E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39A58D4-9B6E-E8C0-C9C4-DF6BB8AB297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B98943-C527-6103-9287-70309DCFBA07}"/>
              </a:ext>
            </a:extLst>
          </p:cNvPr>
          <p:cNvSpPr>
            <a:spLocks noGrp="1"/>
          </p:cNvSpPr>
          <p:nvPr>
            <p:ph type="ftr" sz="quarter" idx="11"/>
          </p:nvPr>
        </p:nvSpPr>
        <p:spPr/>
        <p:txBody>
          <a:bodyPr/>
          <a:lstStyle/>
          <a:p>
            <a:r>
              <a:rPr lang="en-US"/>
              <a:t>DEPARTMENT OR SECTION TITLE GOES HERE</a:t>
            </a:r>
          </a:p>
        </p:txBody>
      </p:sp>
      <p:sp>
        <p:nvSpPr>
          <p:cNvPr id="7" name="Slide Number Placeholder 6">
            <a:extLst>
              <a:ext uri="{FF2B5EF4-FFF2-40B4-BE49-F238E27FC236}">
                <a16:creationId xmlns:a16="http://schemas.microsoft.com/office/drawing/2014/main" id="{FB2FC433-70A9-726E-E244-D0D327ED7D64}"/>
              </a:ext>
            </a:extLst>
          </p:cNvPr>
          <p:cNvSpPr>
            <a:spLocks noGrp="1"/>
          </p:cNvSpPr>
          <p:nvPr>
            <p:ph type="sldNum" sz="quarter" idx="12"/>
          </p:nvPr>
        </p:nvSpPr>
        <p:spPr/>
        <p:txBody>
          <a:bodyPr/>
          <a:lstStyle/>
          <a:p>
            <a:fld id="{6AA10EC0-CC52-A246-A2C3-81389B6F8C64}" type="slidenum">
              <a:rPr lang="en-US" smtClean="0"/>
              <a:t>‹#›</a:t>
            </a:fld>
            <a:endParaRPr lang="en-US"/>
          </a:p>
        </p:txBody>
      </p:sp>
    </p:spTree>
    <p:extLst>
      <p:ext uri="{BB962C8B-B14F-4D97-AF65-F5344CB8AC3E}">
        <p14:creationId xmlns:p14="http://schemas.microsoft.com/office/powerpoint/2010/main" val="194198006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E3DA2-8DF1-9EA3-23AF-4269B8F1F10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7D5603CC-FFDD-D1E0-FD85-EFC175E49C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CE9A8A2-A303-543C-F436-08FE903A1DD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B69B457-06AE-E875-B1D0-36D43460867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DEPARTMENT OR SECTION TITLE GOES HERE</a:t>
            </a:r>
          </a:p>
        </p:txBody>
      </p:sp>
      <p:sp>
        <p:nvSpPr>
          <p:cNvPr id="6" name="Slide Number Placeholder 5">
            <a:extLst>
              <a:ext uri="{FF2B5EF4-FFF2-40B4-BE49-F238E27FC236}">
                <a16:creationId xmlns:a16="http://schemas.microsoft.com/office/drawing/2014/main" id="{13338812-486D-BF66-890F-CECD3F1CC8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A10EC0-CC52-A246-A2C3-81389B6F8C64}" type="slidenum">
              <a:rPr lang="en-US" smtClean="0"/>
              <a:t>‹#›</a:t>
            </a:fld>
            <a:endParaRPr lang="en-US"/>
          </a:p>
        </p:txBody>
      </p:sp>
    </p:spTree>
    <p:extLst>
      <p:ext uri="{BB962C8B-B14F-4D97-AF65-F5344CB8AC3E}">
        <p14:creationId xmlns:p14="http://schemas.microsoft.com/office/powerpoint/2010/main" val="285867202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4" r:id="rId13"/>
    <p:sldLayoutId id="2147483670" r:id="rId14"/>
    <p:sldLayoutId id="2147483677" r:id="rId15"/>
    <p:sldLayoutId id="2147483663" r:id="rId16"/>
    <p:sldLayoutId id="2147483676" r:id="rId17"/>
    <p:sldLayoutId id="2147483664" r:id="rId18"/>
    <p:sldLayoutId id="2147483678" r:id="rId19"/>
    <p:sldLayoutId id="2147483666" r:id="rId20"/>
    <p:sldLayoutId id="2147483679" r:id="rId21"/>
    <p:sldLayoutId id="2147483682" r:id="rId22"/>
    <p:sldLayoutId id="2147483680" r:id="rId23"/>
    <p:sldLayoutId id="2147483681" r:id="rId24"/>
    <p:sldLayoutId id="2147483684" r:id="rId2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unsplash.com/photos/UI_RXmPnNK8"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mages.unsplash.com/photo-1590698933947-a202b069a861?ixlib=rb-1.2.1&amp;ixid=MnwxMjA3fDB8MHxwaG90by1wYWdlfHx8fGVufDB8fHx8&amp;auto=format&amp;fit=crop&amp;w=870&amp;q=80"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upload.wikimedia.org/wikipedia/commons/0/09/New_California_counties_map.JPG"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images.unsplash.com/photo-1515861461225-1488dfdaf0a8?ixlib=rb-1.2.1&amp;ixid=MnwxMjA3fDB8MHxwaG90by1wYWdlfHx8fGVufDB8fHx8&amp;auto=format&amp;fit=crop&amp;w=1470&amp;q=80" TargetMode="External"/><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ourworldindata.org/mental-health" TargetMode="External"/><Relationship Id="rId4" Type="http://schemas.openxmlformats.org/officeDocument/2006/relationships/image" Target="../media/image36.jpe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www.menti.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photos/bmJAXAz6ad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hyperlink" Target="https://www.pearson.com/en-gb/search.html?aq=Carlson%20Physiology-of-Behavior-Global-Edition-12th-Edition" TargetMode="External"/><Relationship Id="rId2" Type="http://schemas.openxmlformats.org/officeDocument/2006/relationships/hyperlink" Target="http://www.unsplash.com/"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aihw.gov.au/reports/indigenous-health-welfare/indigenous-health-welfare-2015/contents/determinants-of-health-key-points"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doi.org/10.1186/1471-2458-14-492" TargetMode="External"/><Relationship Id="rId4" Type="http://schemas.openxmlformats.org/officeDocument/2006/relationships/hyperlink" Target="https://doi.org/10.3389/fpsyg.2016.00295"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02/smi.2460060303" TargetMode="External"/><Relationship Id="rId3" Type="http://schemas.openxmlformats.org/officeDocument/2006/relationships/hyperlink" Target="https://doi.org/10.1093/oxfordjournals.aje.a112674" TargetMode="External"/><Relationship Id="rId7" Type="http://schemas.openxmlformats.org/officeDocument/2006/relationships/hyperlink" Target="https://doi.org/10.1080/13548506.2012.686619"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doi.org/10.1056/nejm199108293250903" TargetMode="External"/><Relationship Id="rId5" Type="http://schemas.openxmlformats.org/officeDocument/2006/relationships/hyperlink" Target="https://doi.org/10.1016/S0022-3999(03)00073-4" TargetMode="External"/><Relationship Id="rId4" Type="http://schemas.openxmlformats.org/officeDocument/2006/relationships/hyperlink" Target="https://doi.org/10.1037/0033-2909.130.6.88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iac.2010.09.010"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oi.org/10.1016/0022-3999(67)90010-4"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02/per.2410010304"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doi.org/10.3389/fpsyg.2021.584333" TargetMode="External"/><Relationship Id="rId4" Type="http://schemas.openxmlformats.org/officeDocument/2006/relationships/hyperlink" Target="https://doi.org/10.1371/journal.pone.002030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32598/bcn.11.covid19.1168.2"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doi.org/10.1016/j.psyneuen.2017.09.016" TargetMode="External"/><Relationship Id="rId4" Type="http://schemas.openxmlformats.org/officeDocument/2006/relationships/hyperlink" Target="https://doi.org/10.1037/0033-2909.130.4.60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97/00001648-200105000-00015"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doi.org/10.1186/s12889-020-09752-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robheirene.notion.site/Stress-3b33dcb5bbc6476597c917a8d0fcd957"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images.unsplash.com/photo-1600725935160-f67ee4f6084a?ixlib=rb-1.2.1&amp;ixid=MnwxMjA3fDB8MHxwaG90by1wYWdlfHx8fGVufDB8fHx8&amp;auto=format&amp;fit=crop&amp;w=2670&amp;q=80"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hyperlink" Target="https://images.unsplash.com/photo-1580709430621-697349bd4bb9?ixlib=rb-1.2.1&amp;ixid=MnwxMjA3fDB8MHxwaG90by1wYWdlfHx8fGVufDB8fHx8&amp;auto=format&amp;fit=crop&amp;w=1744&amp;q=80"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49D-DA51-EE4B-9BCB-B0ABEA67D6EF}"/>
              </a:ext>
            </a:extLst>
          </p:cNvPr>
          <p:cNvSpPr>
            <a:spLocks noGrp="1"/>
          </p:cNvSpPr>
          <p:nvPr>
            <p:ph type="ctrTitle"/>
          </p:nvPr>
        </p:nvSpPr>
        <p:spPr>
          <a:xfrm>
            <a:off x="557560" y="1703873"/>
            <a:ext cx="8028880" cy="630000"/>
          </a:xfrm>
        </p:spPr>
        <p:txBody>
          <a:bodyPr>
            <a:noAutofit/>
          </a:bodyPr>
          <a:lstStyle/>
          <a:p>
            <a:r>
              <a:rPr lang="en-US" sz="3600" dirty="0">
                <a:solidFill>
                  <a:srgbClr val="002060"/>
                </a:solidFill>
                <a:latin typeface="Tw Cen MT" panose="020B0602020104020603" pitchFamily="34" charset="0"/>
              </a:rPr>
              <a:t>PSYC003: </a:t>
            </a:r>
            <a:r>
              <a:rPr lang="en-GB" sz="3600" dirty="0">
                <a:solidFill>
                  <a:srgbClr val="002060"/>
                </a:solidFill>
                <a:latin typeface="Tw Cen MT" panose="020B0602020104020603" pitchFamily="34" charset="0"/>
              </a:rPr>
              <a:t>Psychological Influences on Health &amp; Behaviour</a:t>
            </a:r>
            <a:endParaRPr lang="en-US" sz="3600" dirty="0">
              <a:solidFill>
                <a:srgbClr val="002060"/>
              </a:solidFill>
              <a:latin typeface="Tw Cen MT" panose="020B0602020104020603" pitchFamily="34" charset="0"/>
            </a:endParaRPr>
          </a:p>
        </p:txBody>
      </p:sp>
      <p:sp>
        <p:nvSpPr>
          <p:cNvPr id="3" name="Subtitle 2">
            <a:extLst>
              <a:ext uri="{FF2B5EF4-FFF2-40B4-BE49-F238E27FC236}">
                <a16:creationId xmlns:a16="http://schemas.microsoft.com/office/drawing/2014/main" id="{C5FC5953-5326-2A4B-B611-1BF67D7B2D27}"/>
              </a:ext>
            </a:extLst>
          </p:cNvPr>
          <p:cNvSpPr>
            <a:spLocks noGrp="1"/>
          </p:cNvSpPr>
          <p:nvPr>
            <p:ph type="subTitle" idx="1"/>
          </p:nvPr>
        </p:nvSpPr>
        <p:spPr>
          <a:xfrm>
            <a:off x="557560" y="2990070"/>
            <a:ext cx="8028880" cy="331604"/>
          </a:xfrm>
        </p:spPr>
        <p:txBody>
          <a:bodyPr>
            <a:noAutofit/>
          </a:bodyPr>
          <a:lstStyle/>
          <a:p>
            <a:r>
              <a:rPr lang="en-US" sz="2400" dirty="0">
                <a:solidFill>
                  <a:srgbClr val="002060"/>
                </a:solidFill>
                <a:latin typeface="Tw Cen MT" panose="020B0602020104020603" pitchFamily="34" charset="0"/>
              </a:rPr>
              <a:t>Stress &amp; Coping</a:t>
            </a:r>
          </a:p>
        </p:txBody>
      </p:sp>
      <p:sp>
        <p:nvSpPr>
          <p:cNvPr id="4" name="Text Placeholder 3">
            <a:extLst>
              <a:ext uri="{FF2B5EF4-FFF2-40B4-BE49-F238E27FC236}">
                <a16:creationId xmlns:a16="http://schemas.microsoft.com/office/drawing/2014/main" id="{41234D5A-8634-C144-9744-4C3A3E1BDA39}"/>
              </a:ext>
            </a:extLst>
          </p:cNvPr>
          <p:cNvSpPr>
            <a:spLocks noGrp="1"/>
          </p:cNvSpPr>
          <p:nvPr>
            <p:ph type="body" sz="quarter" idx="10"/>
          </p:nvPr>
        </p:nvSpPr>
        <p:spPr>
          <a:xfrm>
            <a:off x="1143000" y="3393881"/>
            <a:ext cx="6858000" cy="223295"/>
          </a:xfrm>
        </p:spPr>
        <p:txBody>
          <a:bodyPr/>
          <a:lstStyle/>
          <a:p>
            <a:r>
              <a:rPr lang="en-US" sz="1600" dirty="0">
                <a:solidFill>
                  <a:srgbClr val="002060"/>
                </a:solidFill>
                <a:latin typeface="Tw Cen MT" panose="020B0602020104020603" pitchFamily="34" charset="0"/>
              </a:rPr>
              <a:t>School of Psychology, University of Plymouth</a:t>
            </a:r>
          </a:p>
        </p:txBody>
      </p:sp>
      <p:sp>
        <p:nvSpPr>
          <p:cNvPr id="5" name="Text Placeholder 4">
            <a:extLst>
              <a:ext uri="{FF2B5EF4-FFF2-40B4-BE49-F238E27FC236}">
                <a16:creationId xmlns:a16="http://schemas.microsoft.com/office/drawing/2014/main" id="{9304BDF2-FF15-FD48-A4AD-C01566B3245B}"/>
              </a:ext>
            </a:extLst>
          </p:cNvPr>
          <p:cNvSpPr>
            <a:spLocks noGrp="1"/>
          </p:cNvSpPr>
          <p:nvPr>
            <p:ph type="body" sz="quarter" idx="11"/>
          </p:nvPr>
        </p:nvSpPr>
        <p:spPr>
          <a:xfrm>
            <a:off x="1143000" y="3761591"/>
            <a:ext cx="6858000" cy="223295"/>
          </a:xfrm>
        </p:spPr>
        <p:txBody>
          <a:bodyPr/>
          <a:lstStyle/>
          <a:p>
            <a:r>
              <a:rPr lang="en-US" sz="1600" dirty="0">
                <a:solidFill>
                  <a:srgbClr val="002060"/>
                </a:solidFill>
                <a:latin typeface="Tw Cen MT" panose="020B0602020104020603" pitchFamily="34" charset="0"/>
              </a:rPr>
              <a:t>Dr Rob Heirene</a:t>
            </a:r>
          </a:p>
        </p:txBody>
      </p:sp>
      <p:sp>
        <p:nvSpPr>
          <p:cNvPr id="6" name="Text Placeholder 5">
            <a:extLst>
              <a:ext uri="{FF2B5EF4-FFF2-40B4-BE49-F238E27FC236}">
                <a16:creationId xmlns:a16="http://schemas.microsoft.com/office/drawing/2014/main" id="{6EF204B7-0869-E444-B7B3-D10ECF63428F}"/>
              </a:ext>
            </a:extLst>
          </p:cNvPr>
          <p:cNvSpPr>
            <a:spLocks noGrp="1"/>
          </p:cNvSpPr>
          <p:nvPr>
            <p:ph type="body" sz="quarter" idx="12"/>
          </p:nvPr>
        </p:nvSpPr>
        <p:spPr>
          <a:xfrm>
            <a:off x="1143000" y="4122393"/>
            <a:ext cx="6858000" cy="223295"/>
          </a:xfrm>
        </p:spPr>
        <p:txBody>
          <a:bodyPr/>
          <a:lstStyle/>
          <a:p>
            <a:r>
              <a:rPr lang="en-US" sz="1600" dirty="0">
                <a:solidFill>
                  <a:srgbClr val="002060"/>
                </a:solidFill>
                <a:latin typeface="Tw Cen MT" panose="020B0602020104020603" pitchFamily="34" charset="0"/>
              </a:rPr>
              <a:t>March 2023</a:t>
            </a:r>
          </a:p>
        </p:txBody>
      </p:sp>
    </p:spTree>
    <p:extLst>
      <p:ext uri="{BB962C8B-B14F-4D97-AF65-F5344CB8AC3E}">
        <p14:creationId xmlns:p14="http://schemas.microsoft.com/office/powerpoint/2010/main" val="198701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10</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3918616" y="1509942"/>
            <a:ext cx="5069073"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Developments in the </a:t>
            </a:r>
            <a:r>
              <a:rPr lang="en-US" sz="1400" b="1" dirty="0">
                <a:latin typeface="Tw Cen MT" panose="020B0602020104020603" pitchFamily="34" charset="0"/>
              </a:rPr>
              <a:t>Transactional Model of Stress </a:t>
            </a:r>
            <a:r>
              <a:rPr lang="en-US" sz="1400" dirty="0">
                <a:latin typeface="Tw Cen MT" panose="020B0602020104020603" pitchFamily="34" charset="0"/>
              </a:rPr>
              <a:t>to include motivational elements:</a:t>
            </a:r>
          </a:p>
          <a:p>
            <a:pPr>
              <a:spcBef>
                <a:spcPts val="100"/>
              </a:spcBef>
              <a:spcAft>
                <a:spcPts val="800"/>
              </a:spcAft>
            </a:pPr>
            <a:r>
              <a:rPr lang="en-US" sz="1200" dirty="0">
                <a:latin typeface="Tw Cen MT" panose="020B0602020104020603" pitchFamily="34" charset="0"/>
              </a:rPr>
              <a:t>Primary appraisal made of: </a:t>
            </a:r>
          </a:p>
          <a:p>
            <a:pPr marL="538163" indent="-179388">
              <a:spcBef>
                <a:spcPts val="100"/>
              </a:spcBef>
              <a:spcAft>
                <a:spcPts val="600"/>
              </a:spcAft>
              <a:buFontTx/>
              <a:buChar char="-"/>
            </a:pPr>
            <a:r>
              <a:rPr lang="en-US" sz="1200" dirty="0">
                <a:latin typeface="Tw Cen MT" panose="020B0602020104020603" pitchFamily="34" charset="0"/>
              </a:rPr>
              <a:t>Motivational relevance</a:t>
            </a:r>
          </a:p>
          <a:p>
            <a:pPr marL="538163" indent="-179388">
              <a:spcBef>
                <a:spcPts val="0"/>
              </a:spcBef>
              <a:spcAft>
                <a:spcPts val="1200"/>
              </a:spcAft>
              <a:buFontTx/>
              <a:buChar char="-"/>
            </a:pPr>
            <a:r>
              <a:rPr lang="en-US" sz="1200" dirty="0">
                <a:latin typeface="Tw Cen MT" panose="020B0602020104020603" pitchFamily="34" charset="0"/>
              </a:rPr>
              <a:t>Motivational congruence</a:t>
            </a:r>
          </a:p>
          <a:p>
            <a:pPr>
              <a:spcBef>
                <a:spcPts val="100"/>
              </a:spcBef>
              <a:spcAft>
                <a:spcPts val="800"/>
              </a:spcAft>
            </a:pPr>
            <a:r>
              <a:rPr lang="en-US" sz="1200" dirty="0">
                <a:latin typeface="Tw Cen MT" panose="020B0602020104020603" pitchFamily="34" charset="0"/>
              </a:rPr>
              <a:t>Secondary appraisal made of:</a:t>
            </a:r>
          </a:p>
          <a:p>
            <a:pPr marL="538163" indent="-179388">
              <a:spcBef>
                <a:spcPts val="0"/>
              </a:spcBef>
              <a:spcAft>
                <a:spcPts val="600"/>
              </a:spcAft>
              <a:buFontTx/>
              <a:buChar char="-"/>
            </a:pPr>
            <a:r>
              <a:rPr lang="en-US" sz="1200" dirty="0">
                <a:latin typeface="Tw Cen MT" panose="020B0602020104020603" pitchFamily="34" charset="0"/>
              </a:rPr>
              <a:t>Internal/external accountability</a:t>
            </a:r>
          </a:p>
          <a:p>
            <a:pPr marL="538163" indent="-179388">
              <a:spcBef>
                <a:spcPts val="0"/>
              </a:spcBef>
              <a:spcAft>
                <a:spcPts val="600"/>
              </a:spcAft>
              <a:buFontTx/>
              <a:buChar char="-"/>
            </a:pPr>
            <a:r>
              <a:rPr lang="en-US" sz="1200" dirty="0">
                <a:latin typeface="Tw Cen MT" panose="020B0602020104020603" pitchFamily="34" charset="0"/>
              </a:rPr>
              <a:t>Problem-focused coping potential</a:t>
            </a:r>
          </a:p>
          <a:p>
            <a:pPr marL="538163" indent="-179388">
              <a:spcBef>
                <a:spcPts val="0"/>
              </a:spcBef>
              <a:spcAft>
                <a:spcPts val="600"/>
              </a:spcAft>
              <a:buFontTx/>
              <a:buChar char="-"/>
            </a:pPr>
            <a:r>
              <a:rPr lang="en-US" sz="1200" dirty="0">
                <a:latin typeface="Tw Cen MT" panose="020B0602020104020603" pitchFamily="34" charset="0"/>
              </a:rPr>
              <a:t>Emotion-focused coping potential</a:t>
            </a:r>
          </a:p>
          <a:p>
            <a:pPr marL="538163" indent="-179388">
              <a:spcBef>
                <a:spcPts val="0"/>
              </a:spcBef>
              <a:spcAft>
                <a:spcPts val="600"/>
              </a:spcAft>
              <a:buFontTx/>
              <a:buChar char="-"/>
            </a:pPr>
            <a:r>
              <a:rPr lang="en-US" sz="1200" dirty="0">
                <a:latin typeface="Tw Cen MT" panose="020B0602020104020603" pitchFamily="34" charset="0"/>
              </a:rPr>
              <a:t>Future expectancy concerning situational change</a:t>
            </a:r>
          </a:p>
          <a:p>
            <a:pPr>
              <a:spcBef>
                <a:spcPts val="100"/>
              </a:spcBef>
              <a:spcAft>
                <a:spcPts val="800"/>
              </a:spcAft>
              <a:buFontTx/>
              <a:buChar char="-"/>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sp>
        <p:nvSpPr>
          <p:cNvPr id="2" name="Rectangle 1">
            <a:extLst>
              <a:ext uri="{FF2B5EF4-FFF2-40B4-BE49-F238E27FC236}">
                <a16:creationId xmlns:a16="http://schemas.microsoft.com/office/drawing/2014/main" id="{C5342170-3100-4FE1-9BA6-B6475EF1514A}"/>
              </a:ext>
            </a:extLst>
          </p:cNvPr>
          <p:cNvSpPr/>
          <p:nvPr/>
        </p:nvSpPr>
        <p:spPr>
          <a:xfrm>
            <a:off x="1209113" y="1957834"/>
            <a:ext cx="1123950" cy="1073150"/>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a:t>
            </a:r>
            <a:r>
              <a:rPr lang="en-AU" sz="1100" b="1" dirty="0">
                <a:solidFill>
                  <a:schemeClr val="tx1"/>
                </a:solidFill>
                <a:latin typeface="Tw Cen MT" panose="020B0602020104020603" pitchFamily="34" charset="0"/>
              </a:rPr>
              <a:t>not</a:t>
            </a:r>
            <a:r>
              <a:rPr lang="en-AU" sz="1100" dirty="0">
                <a:solidFill>
                  <a:schemeClr val="tx1"/>
                </a:solidFill>
                <a:latin typeface="Tw Cen MT" panose="020B0602020104020603" pitchFamily="34" charset="0"/>
              </a:rPr>
              <a:t> perceived as harmful or threatening &amp; high perceived coping </a:t>
            </a:r>
          </a:p>
        </p:txBody>
      </p:sp>
      <p:sp>
        <p:nvSpPr>
          <p:cNvPr id="13" name="Rectangle 12">
            <a:extLst>
              <a:ext uri="{FF2B5EF4-FFF2-40B4-BE49-F238E27FC236}">
                <a16:creationId xmlns:a16="http://schemas.microsoft.com/office/drawing/2014/main" id="{64A9EA88-6551-4754-8B0B-E2EC93249CCF}"/>
              </a:ext>
            </a:extLst>
          </p:cNvPr>
          <p:cNvSpPr/>
          <p:nvPr/>
        </p:nvSpPr>
        <p:spPr>
          <a:xfrm>
            <a:off x="2332420" y="1957834"/>
            <a:ext cx="1123950" cy="107435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perceived as harmful or threatening &amp; high perceived coping</a:t>
            </a:r>
          </a:p>
        </p:txBody>
      </p:sp>
      <p:sp>
        <p:nvSpPr>
          <p:cNvPr id="14" name="Rectangle 13">
            <a:extLst>
              <a:ext uri="{FF2B5EF4-FFF2-40B4-BE49-F238E27FC236}">
                <a16:creationId xmlns:a16="http://schemas.microsoft.com/office/drawing/2014/main" id="{4E13B11E-6526-4BD1-80A5-5C3D26391754}"/>
              </a:ext>
            </a:extLst>
          </p:cNvPr>
          <p:cNvSpPr/>
          <p:nvPr/>
        </p:nvSpPr>
        <p:spPr>
          <a:xfrm>
            <a:off x="2331937" y="3032191"/>
            <a:ext cx="1123950" cy="1073150"/>
          </a:xfrm>
          <a:prstGeom prst="rect">
            <a:avLst/>
          </a:prstGeom>
          <a:solidFill>
            <a:schemeClr val="accent2">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perceived as harmful or threatening &amp; low perceived coping</a:t>
            </a:r>
          </a:p>
        </p:txBody>
      </p:sp>
      <p:sp>
        <p:nvSpPr>
          <p:cNvPr id="15" name="Rectangle 14">
            <a:extLst>
              <a:ext uri="{FF2B5EF4-FFF2-40B4-BE49-F238E27FC236}">
                <a16:creationId xmlns:a16="http://schemas.microsoft.com/office/drawing/2014/main" id="{9E72AB05-64B5-4163-8C40-66E0EEBAAFB1}"/>
              </a:ext>
            </a:extLst>
          </p:cNvPr>
          <p:cNvSpPr/>
          <p:nvPr/>
        </p:nvSpPr>
        <p:spPr>
          <a:xfrm>
            <a:off x="1207504" y="3032191"/>
            <a:ext cx="1123950" cy="1073150"/>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tx1"/>
                </a:solidFill>
                <a:latin typeface="Tw Cen MT" panose="020B0602020104020603" pitchFamily="34" charset="0"/>
              </a:rPr>
              <a:t>Event </a:t>
            </a:r>
            <a:r>
              <a:rPr lang="en-AU" sz="1100" b="1" dirty="0">
                <a:solidFill>
                  <a:schemeClr val="tx1"/>
                </a:solidFill>
                <a:latin typeface="Tw Cen MT" panose="020B0602020104020603" pitchFamily="34" charset="0"/>
              </a:rPr>
              <a:t>not</a:t>
            </a:r>
            <a:r>
              <a:rPr lang="en-AU" sz="1100" dirty="0">
                <a:solidFill>
                  <a:schemeClr val="tx1"/>
                </a:solidFill>
                <a:latin typeface="Tw Cen MT" panose="020B0602020104020603" pitchFamily="34" charset="0"/>
              </a:rPr>
              <a:t> perceived as harmful or threatening &amp; low perceived coping </a:t>
            </a:r>
          </a:p>
        </p:txBody>
      </p:sp>
      <p:cxnSp>
        <p:nvCxnSpPr>
          <p:cNvPr id="6" name="Straight Arrow Connector 5">
            <a:extLst>
              <a:ext uri="{FF2B5EF4-FFF2-40B4-BE49-F238E27FC236}">
                <a16:creationId xmlns:a16="http://schemas.microsoft.com/office/drawing/2014/main" id="{0893F988-C354-4474-8A12-CF201CE1737B}"/>
              </a:ext>
            </a:extLst>
          </p:cNvPr>
          <p:cNvCxnSpPr/>
          <p:nvPr/>
        </p:nvCxnSpPr>
        <p:spPr>
          <a:xfrm>
            <a:off x="1207504" y="4259750"/>
            <a:ext cx="224838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E61AAB-7350-49FC-AE91-8BB514580323}"/>
              </a:ext>
            </a:extLst>
          </p:cNvPr>
          <p:cNvCxnSpPr>
            <a:cxnSpLocks/>
          </p:cNvCxnSpPr>
          <p:nvPr/>
        </p:nvCxnSpPr>
        <p:spPr>
          <a:xfrm>
            <a:off x="998195" y="2118433"/>
            <a:ext cx="0" cy="198690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1">
            <a:extLst>
              <a:ext uri="{FF2B5EF4-FFF2-40B4-BE49-F238E27FC236}">
                <a16:creationId xmlns:a16="http://schemas.microsoft.com/office/drawing/2014/main" id="{F4E106B1-B341-4EDB-A4DB-8474B8D81A23}"/>
              </a:ext>
            </a:extLst>
          </p:cNvPr>
          <p:cNvSpPr txBox="1">
            <a:spLocks/>
          </p:cNvSpPr>
          <p:nvPr/>
        </p:nvSpPr>
        <p:spPr>
          <a:xfrm>
            <a:off x="1304084" y="1711674"/>
            <a:ext cx="930790" cy="20080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000" dirty="0">
                <a:latin typeface="Tw Cen MT" panose="020B0602020104020603" pitchFamily="34" charset="0"/>
              </a:rPr>
              <a:t>“Benign” event</a:t>
            </a:r>
          </a:p>
          <a:p>
            <a:pPr>
              <a:spcBef>
                <a:spcPts val="100"/>
              </a:spcBef>
              <a:spcAft>
                <a:spcPts val="800"/>
              </a:spcAft>
              <a:buFontTx/>
              <a:buChar char="-"/>
            </a:pPr>
            <a:endParaRPr lang="en-US" sz="1600" dirty="0">
              <a:latin typeface="Tw Cen MT" panose="020B0602020104020603" pitchFamily="34" charset="0"/>
            </a:endParaRPr>
          </a:p>
        </p:txBody>
      </p:sp>
      <p:sp>
        <p:nvSpPr>
          <p:cNvPr id="22" name="Content Placeholder 1">
            <a:extLst>
              <a:ext uri="{FF2B5EF4-FFF2-40B4-BE49-F238E27FC236}">
                <a16:creationId xmlns:a16="http://schemas.microsoft.com/office/drawing/2014/main" id="{042D97A2-AE8D-420A-B12E-84129505290C}"/>
              </a:ext>
            </a:extLst>
          </p:cNvPr>
          <p:cNvSpPr txBox="1">
            <a:spLocks/>
          </p:cNvSpPr>
          <p:nvPr/>
        </p:nvSpPr>
        <p:spPr>
          <a:xfrm>
            <a:off x="2428516" y="1701507"/>
            <a:ext cx="1027853" cy="20080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000" dirty="0">
                <a:latin typeface="Tw Cen MT" panose="020B0602020104020603" pitchFamily="34" charset="0"/>
              </a:rPr>
              <a:t>“Stressful” event</a:t>
            </a:r>
          </a:p>
          <a:p>
            <a:pPr>
              <a:spcBef>
                <a:spcPts val="100"/>
              </a:spcBef>
              <a:spcAft>
                <a:spcPts val="800"/>
              </a:spcAft>
              <a:buFontTx/>
              <a:buChar char="-"/>
            </a:pPr>
            <a:endParaRPr lang="en-US" sz="1600" dirty="0">
              <a:latin typeface="Tw Cen MT" panose="020B0602020104020603" pitchFamily="34" charset="0"/>
            </a:endParaRPr>
          </a:p>
        </p:txBody>
      </p:sp>
    </p:spTree>
    <p:extLst>
      <p:ext uri="{BB962C8B-B14F-4D97-AF65-F5344CB8AC3E}">
        <p14:creationId xmlns:p14="http://schemas.microsoft.com/office/powerpoint/2010/main" val="39380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11</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3181573" y="1447081"/>
            <a:ext cx="311300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Strengths of the Transactional Model of Stress:</a:t>
            </a:r>
          </a:p>
          <a:p>
            <a:pPr>
              <a:spcBef>
                <a:spcPts val="100"/>
              </a:spcBef>
              <a:spcAft>
                <a:spcPts val="800"/>
              </a:spcAft>
              <a:buFontTx/>
              <a:buChar char="-"/>
            </a:pPr>
            <a:r>
              <a:rPr lang="en-US" sz="1200" dirty="0">
                <a:latin typeface="Tw Cen MT" panose="020B0602020104020603" pitchFamily="34" charset="0"/>
              </a:rPr>
              <a:t>Acknowledges individual differences in response</a:t>
            </a:r>
          </a:p>
          <a:p>
            <a:pPr>
              <a:spcBef>
                <a:spcPts val="100"/>
              </a:spcBef>
              <a:spcAft>
                <a:spcPts val="1200"/>
              </a:spcAft>
              <a:buFontTx/>
              <a:buChar char="-"/>
            </a:pPr>
            <a:r>
              <a:rPr lang="en-US" sz="1200" dirty="0">
                <a:latin typeface="Tw Cen MT" panose="020B0602020104020603" pitchFamily="34" charset="0"/>
              </a:rPr>
              <a:t>Considers cognitive &amp; emotional components</a:t>
            </a:r>
          </a:p>
          <a:p>
            <a:pPr>
              <a:spcBef>
                <a:spcPts val="100"/>
              </a:spcBef>
              <a:spcAft>
                <a:spcPts val="1200"/>
              </a:spcAft>
              <a:buFontTx/>
              <a:buChar char="-"/>
            </a:pPr>
            <a:r>
              <a:rPr lang="en-US" sz="1200" dirty="0">
                <a:latin typeface="Tw Cen MT" panose="020B0602020104020603" pitchFamily="34" charset="0"/>
              </a:rPr>
              <a:t>Highly supported &amp; studied</a:t>
            </a:r>
          </a:p>
          <a:p>
            <a:pPr marL="0" indent="0">
              <a:spcBef>
                <a:spcPts val="100"/>
              </a:spcBef>
              <a:spcAft>
                <a:spcPts val="800"/>
              </a:spcAft>
              <a:buNone/>
            </a:pPr>
            <a:r>
              <a:rPr lang="en-US" sz="1400" dirty="0">
                <a:latin typeface="Tw Cen MT" panose="020B0602020104020603" pitchFamily="34" charset="0"/>
              </a:rPr>
              <a:t>Limitations of the Transactional Model of Stress:</a:t>
            </a:r>
          </a:p>
          <a:p>
            <a:pPr>
              <a:spcBef>
                <a:spcPts val="100"/>
              </a:spcBef>
              <a:spcAft>
                <a:spcPts val="800"/>
              </a:spcAft>
              <a:buFontTx/>
              <a:buChar char="-"/>
            </a:pPr>
            <a:r>
              <a:rPr lang="en-US" sz="1200" dirty="0">
                <a:latin typeface="Tw Cen MT" panose="020B0602020104020603" pitchFamily="34" charset="0"/>
              </a:rPr>
              <a:t>Risk of circularity</a:t>
            </a:r>
          </a:p>
          <a:p>
            <a:pPr>
              <a:spcBef>
                <a:spcPts val="100"/>
              </a:spcBef>
              <a:spcAft>
                <a:spcPts val="800"/>
              </a:spcAft>
              <a:buFontTx/>
              <a:buChar char="-"/>
            </a:pPr>
            <a:r>
              <a:rPr lang="en-US" sz="1200" dirty="0">
                <a:latin typeface="Tw Cen MT" panose="020B0602020104020603" pitchFamily="34" charset="0"/>
              </a:rPr>
              <a:t>Some events are more inherently “stressful” than others  </a:t>
            </a:r>
          </a:p>
          <a:p>
            <a:pPr>
              <a:spcBef>
                <a:spcPts val="100"/>
              </a:spcBef>
              <a:spcAft>
                <a:spcPts val="800"/>
              </a:spcAft>
              <a:buFontTx/>
              <a:buChar char="-"/>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sp>
        <p:nvSpPr>
          <p:cNvPr id="16" name="Rectangle: Rounded Corners 15">
            <a:extLst>
              <a:ext uri="{FF2B5EF4-FFF2-40B4-BE49-F238E27FC236}">
                <a16:creationId xmlns:a16="http://schemas.microsoft.com/office/drawing/2014/main" id="{3B6FB093-F4F2-4745-B155-6B18BF60BBB2}"/>
              </a:ext>
            </a:extLst>
          </p:cNvPr>
          <p:cNvSpPr/>
          <p:nvPr/>
        </p:nvSpPr>
        <p:spPr>
          <a:xfrm>
            <a:off x="6452886" y="1993017"/>
            <a:ext cx="2233913" cy="2252385"/>
          </a:xfrm>
          <a:custGeom>
            <a:avLst/>
            <a:gdLst>
              <a:gd name="connsiteX0" fmla="*/ 0 w 2233913"/>
              <a:gd name="connsiteY0" fmla="*/ 372326 h 2252385"/>
              <a:gd name="connsiteX1" fmla="*/ 372326 w 2233913"/>
              <a:gd name="connsiteY1" fmla="*/ 0 h 2252385"/>
              <a:gd name="connsiteX2" fmla="*/ 898532 w 2233913"/>
              <a:gd name="connsiteY2" fmla="*/ 0 h 2252385"/>
              <a:gd name="connsiteX3" fmla="*/ 1350274 w 2233913"/>
              <a:gd name="connsiteY3" fmla="*/ 0 h 2252385"/>
              <a:gd name="connsiteX4" fmla="*/ 1861587 w 2233913"/>
              <a:gd name="connsiteY4" fmla="*/ 0 h 2252385"/>
              <a:gd name="connsiteX5" fmla="*/ 2233913 w 2233913"/>
              <a:gd name="connsiteY5" fmla="*/ 372326 h 2252385"/>
              <a:gd name="connsiteX6" fmla="*/ 2233913 w 2233913"/>
              <a:gd name="connsiteY6" fmla="*/ 874904 h 2252385"/>
              <a:gd name="connsiteX7" fmla="*/ 2233913 w 2233913"/>
              <a:gd name="connsiteY7" fmla="*/ 1392559 h 2252385"/>
              <a:gd name="connsiteX8" fmla="*/ 2233913 w 2233913"/>
              <a:gd name="connsiteY8" fmla="*/ 1880059 h 2252385"/>
              <a:gd name="connsiteX9" fmla="*/ 1861587 w 2233913"/>
              <a:gd name="connsiteY9" fmla="*/ 2252385 h 2252385"/>
              <a:gd name="connsiteX10" fmla="*/ 1335381 w 2233913"/>
              <a:gd name="connsiteY10" fmla="*/ 2252385 h 2252385"/>
              <a:gd name="connsiteX11" fmla="*/ 838961 w 2233913"/>
              <a:gd name="connsiteY11" fmla="*/ 2252385 h 2252385"/>
              <a:gd name="connsiteX12" fmla="*/ 372326 w 2233913"/>
              <a:gd name="connsiteY12" fmla="*/ 2252385 h 2252385"/>
              <a:gd name="connsiteX13" fmla="*/ 0 w 2233913"/>
              <a:gd name="connsiteY13" fmla="*/ 1880059 h 2252385"/>
              <a:gd name="connsiteX14" fmla="*/ 0 w 2233913"/>
              <a:gd name="connsiteY14" fmla="*/ 1422713 h 2252385"/>
              <a:gd name="connsiteX15" fmla="*/ 0 w 2233913"/>
              <a:gd name="connsiteY15" fmla="*/ 905058 h 2252385"/>
              <a:gd name="connsiteX16" fmla="*/ 0 w 2233913"/>
              <a:gd name="connsiteY16" fmla="*/ 372326 h 22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3913" h="2252385" fill="none" extrusionOk="0">
                <a:moveTo>
                  <a:pt x="0" y="372326"/>
                </a:moveTo>
                <a:cubicBezTo>
                  <a:pt x="2591" y="106717"/>
                  <a:pt x="159948" y="7204"/>
                  <a:pt x="372326" y="0"/>
                </a:cubicBezTo>
                <a:cubicBezTo>
                  <a:pt x="480935" y="-25655"/>
                  <a:pt x="665789" y="24077"/>
                  <a:pt x="898532" y="0"/>
                </a:cubicBezTo>
                <a:cubicBezTo>
                  <a:pt x="1131275" y="-24077"/>
                  <a:pt x="1156540" y="9790"/>
                  <a:pt x="1350274" y="0"/>
                </a:cubicBezTo>
                <a:cubicBezTo>
                  <a:pt x="1544008" y="-9790"/>
                  <a:pt x="1686898" y="1134"/>
                  <a:pt x="1861587" y="0"/>
                </a:cubicBezTo>
                <a:cubicBezTo>
                  <a:pt x="2030114" y="9936"/>
                  <a:pt x="2187312" y="164277"/>
                  <a:pt x="2233913" y="372326"/>
                </a:cubicBezTo>
                <a:cubicBezTo>
                  <a:pt x="2293138" y="557179"/>
                  <a:pt x="2220874" y="715109"/>
                  <a:pt x="2233913" y="874904"/>
                </a:cubicBezTo>
                <a:cubicBezTo>
                  <a:pt x="2246952" y="1034699"/>
                  <a:pt x="2203928" y="1226698"/>
                  <a:pt x="2233913" y="1392559"/>
                </a:cubicBezTo>
                <a:cubicBezTo>
                  <a:pt x="2263898" y="1558420"/>
                  <a:pt x="2203741" y="1713338"/>
                  <a:pt x="2233913" y="1880059"/>
                </a:cubicBezTo>
                <a:cubicBezTo>
                  <a:pt x="2234678" y="2113067"/>
                  <a:pt x="2023443" y="2215290"/>
                  <a:pt x="1861587" y="2252385"/>
                </a:cubicBezTo>
                <a:cubicBezTo>
                  <a:pt x="1711958" y="2308564"/>
                  <a:pt x="1482145" y="2200209"/>
                  <a:pt x="1335381" y="2252385"/>
                </a:cubicBezTo>
                <a:cubicBezTo>
                  <a:pt x="1188617" y="2304561"/>
                  <a:pt x="1019193" y="2225810"/>
                  <a:pt x="838961" y="2252385"/>
                </a:cubicBezTo>
                <a:cubicBezTo>
                  <a:pt x="658729" y="2278960"/>
                  <a:pt x="548344" y="2245612"/>
                  <a:pt x="372326" y="2252385"/>
                </a:cubicBezTo>
                <a:cubicBezTo>
                  <a:pt x="170867" y="2218007"/>
                  <a:pt x="11117" y="2072921"/>
                  <a:pt x="0" y="1880059"/>
                </a:cubicBezTo>
                <a:cubicBezTo>
                  <a:pt x="-10517" y="1768951"/>
                  <a:pt x="13623" y="1538901"/>
                  <a:pt x="0" y="1422713"/>
                </a:cubicBezTo>
                <a:cubicBezTo>
                  <a:pt x="-13623" y="1306525"/>
                  <a:pt x="5349" y="1060885"/>
                  <a:pt x="0" y="905058"/>
                </a:cubicBezTo>
                <a:cubicBezTo>
                  <a:pt x="-5349" y="749231"/>
                  <a:pt x="29806" y="551651"/>
                  <a:pt x="0" y="372326"/>
                </a:cubicBezTo>
                <a:close/>
              </a:path>
              <a:path w="2233913" h="2252385" stroke="0" extrusionOk="0">
                <a:moveTo>
                  <a:pt x="0" y="372326"/>
                </a:moveTo>
                <a:cubicBezTo>
                  <a:pt x="-10924" y="147171"/>
                  <a:pt x="211275" y="-13337"/>
                  <a:pt x="372326" y="0"/>
                </a:cubicBezTo>
                <a:cubicBezTo>
                  <a:pt x="481253" y="-31423"/>
                  <a:pt x="637158" y="43380"/>
                  <a:pt x="868746" y="0"/>
                </a:cubicBezTo>
                <a:cubicBezTo>
                  <a:pt x="1100334" y="-43380"/>
                  <a:pt x="1107653" y="33918"/>
                  <a:pt x="1320489" y="0"/>
                </a:cubicBezTo>
                <a:cubicBezTo>
                  <a:pt x="1533325" y="-33918"/>
                  <a:pt x="1750227" y="6649"/>
                  <a:pt x="1861587" y="0"/>
                </a:cubicBezTo>
                <a:cubicBezTo>
                  <a:pt x="2090408" y="-19094"/>
                  <a:pt x="2287649" y="158894"/>
                  <a:pt x="2233913" y="372326"/>
                </a:cubicBezTo>
                <a:cubicBezTo>
                  <a:pt x="2256747" y="600637"/>
                  <a:pt x="2230575" y="652132"/>
                  <a:pt x="2233913" y="829672"/>
                </a:cubicBezTo>
                <a:cubicBezTo>
                  <a:pt x="2237251" y="1007212"/>
                  <a:pt x="2193249" y="1183335"/>
                  <a:pt x="2233913" y="1347327"/>
                </a:cubicBezTo>
                <a:cubicBezTo>
                  <a:pt x="2274577" y="1511320"/>
                  <a:pt x="2183334" y="1617159"/>
                  <a:pt x="2233913" y="1880059"/>
                </a:cubicBezTo>
                <a:cubicBezTo>
                  <a:pt x="2248176" y="2050082"/>
                  <a:pt x="2075122" y="2233358"/>
                  <a:pt x="1861587" y="2252385"/>
                </a:cubicBezTo>
                <a:cubicBezTo>
                  <a:pt x="1715391" y="2278390"/>
                  <a:pt x="1519894" y="2227038"/>
                  <a:pt x="1380059" y="2252385"/>
                </a:cubicBezTo>
                <a:cubicBezTo>
                  <a:pt x="1240224" y="2277732"/>
                  <a:pt x="1128730" y="2214219"/>
                  <a:pt x="883639" y="2252385"/>
                </a:cubicBezTo>
                <a:cubicBezTo>
                  <a:pt x="638548" y="2290551"/>
                  <a:pt x="577461" y="2206655"/>
                  <a:pt x="372326" y="2252385"/>
                </a:cubicBezTo>
                <a:cubicBezTo>
                  <a:pt x="181976" y="2271884"/>
                  <a:pt x="-26348" y="2135321"/>
                  <a:pt x="0" y="1880059"/>
                </a:cubicBezTo>
                <a:cubicBezTo>
                  <a:pt x="-4672" y="1639211"/>
                  <a:pt x="21736" y="1542681"/>
                  <a:pt x="0" y="1362404"/>
                </a:cubicBezTo>
                <a:cubicBezTo>
                  <a:pt x="-21736" y="1182127"/>
                  <a:pt x="22633" y="1008993"/>
                  <a:pt x="0" y="889981"/>
                </a:cubicBezTo>
                <a:cubicBezTo>
                  <a:pt x="-22633" y="770969"/>
                  <a:pt x="29348" y="598837"/>
                  <a:pt x="0" y="372326"/>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High stress events</a:t>
            </a:r>
          </a:p>
          <a:p>
            <a:pPr>
              <a:spcAft>
                <a:spcPts val="600"/>
              </a:spcAft>
            </a:pPr>
            <a:r>
              <a:rPr lang="en-US" sz="1400" dirty="0">
                <a:latin typeface="Tw Cen MT" panose="020B0602020104020603" pitchFamily="34" charset="0"/>
              </a:rPr>
              <a:t>Those that are:</a:t>
            </a:r>
          </a:p>
          <a:p>
            <a:pPr marL="285750" indent="-285750">
              <a:spcAft>
                <a:spcPts val="600"/>
              </a:spcAft>
              <a:buFont typeface="Arial" panose="020B0604020202020204" pitchFamily="34" charset="0"/>
              <a:buChar char="•"/>
            </a:pPr>
            <a:r>
              <a:rPr lang="en-US" sz="1100" dirty="0">
                <a:latin typeface="Tw Cen MT" panose="020B0602020104020603" pitchFamily="34" charset="0"/>
              </a:rPr>
              <a:t>Imminent</a:t>
            </a:r>
          </a:p>
          <a:p>
            <a:pPr marL="285750" indent="-285750">
              <a:spcAft>
                <a:spcPts val="600"/>
              </a:spcAft>
              <a:buFont typeface="Arial" panose="020B0604020202020204" pitchFamily="34" charset="0"/>
              <a:buChar char="•"/>
            </a:pPr>
            <a:r>
              <a:rPr lang="en-US" sz="1100" dirty="0">
                <a:latin typeface="Tw Cen MT" panose="020B0602020104020603" pitchFamily="34" charset="0"/>
              </a:rPr>
              <a:t>Unpredictable</a:t>
            </a:r>
          </a:p>
          <a:p>
            <a:pPr marL="285750" indent="-285750">
              <a:spcAft>
                <a:spcPts val="600"/>
              </a:spcAft>
              <a:buFont typeface="Arial" panose="020B0604020202020204" pitchFamily="34" charset="0"/>
              <a:buChar char="•"/>
            </a:pPr>
            <a:r>
              <a:rPr lang="en-US" sz="1100" dirty="0">
                <a:latin typeface="Tw Cen MT" panose="020B0602020104020603" pitchFamily="34" charset="0"/>
              </a:rPr>
              <a:t>Ambiguous</a:t>
            </a:r>
          </a:p>
          <a:p>
            <a:pPr marL="285750" indent="-285750">
              <a:spcAft>
                <a:spcPts val="600"/>
              </a:spcAft>
              <a:buFont typeface="Arial" panose="020B0604020202020204" pitchFamily="34" charset="0"/>
              <a:buChar char="•"/>
            </a:pPr>
            <a:r>
              <a:rPr lang="en-US" sz="1100" dirty="0">
                <a:latin typeface="Tw Cen MT" panose="020B0602020104020603" pitchFamily="34" charset="0"/>
              </a:rPr>
              <a:t>Undesirable</a:t>
            </a:r>
          </a:p>
          <a:p>
            <a:pPr marL="285750" indent="-285750">
              <a:spcAft>
                <a:spcPts val="600"/>
              </a:spcAft>
              <a:buFont typeface="Arial" panose="020B0604020202020204" pitchFamily="34" charset="0"/>
              <a:buChar char="•"/>
            </a:pPr>
            <a:r>
              <a:rPr lang="en-US" sz="1100" dirty="0">
                <a:latin typeface="Tw Cen MT" panose="020B0602020104020603" pitchFamily="34" charset="0"/>
              </a:rPr>
              <a:t>Outside of one’s control</a:t>
            </a:r>
          </a:p>
          <a:p>
            <a:pPr marL="285750" indent="-285750">
              <a:spcAft>
                <a:spcPts val="600"/>
              </a:spcAft>
              <a:buFont typeface="Arial" panose="020B0604020202020204" pitchFamily="34" charset="0"/>
              <a:buChar char="•"/>
            </a:pPr>
            <a:r>
              <a:rPr lang="en-US" sz="1100" dirty="0">
                <a:latin typeface="Tw Cen MT" panose="020B0602020104020603" pitchFamily="34" charset="0"/>
              </a:rPr>
              <a:t>Life changing</a:t>
            </a:r>
          </a:p>
          <a:p>
            <a:pPr marL="177800">
              <a:spcAft>
                <a:spcPts val="600"/>
              </a:spcAft>
            </a:pPr>
            <a:endParaRPr lang="en-US" sz="1200" dirty="0">
              <a:latin typeface="Tw Cen MT" panose="020B0602020104020603" pitchFamily="34" charset="0"/>
            </a:endParaRPr>
          </a:p>
          <a:p>
            <a:pPr marL="285750" indent="-107950">
              <a:spcAft>
                <a:spcPts val="600"/>
              </a:spcAft>
              <a:buFont typeface="Arial" panose="020B0604020202020204" pitchFamily="34" charset="0"/>
              <a:buChar char="•"/>
            </a:pPr>
            <a:endParaRPr lang="en-US" sz="1200" dirty="0">
              <a:latin typeface="Tw Cen MT" panose="020B0602020104020603" pitchFamily="34" charset="0"/>
            </a:endParaRPr>
          </a:p>
          <a:p>
            <a:pPr algn="ctr">
              <a:spcAft>
                <a:spcPts val="600"/>
              </a:spcAft>
            </a:pPr>
            <a:endParaRPr lang="en-US" sz="1000" dirty="0">
              <a:latin typeface="Tw Cen MT" panose="020B0602020104020603" pitchFamily="34" charset="0"/>
            </a:endParaRPr>
          </a:p>
          <a:p>
            <a:pPr>
              <a:spcAft>
                <a:spcPts val="1200"/>
              </a:spcAft>
            </a:pPr>
            <a:endParaRPr lang="en-US" sz="1400" dirty="0">
              <a:latin typeface="Tw Cen MT" panose="020B0602020104020603" pitchFamily="34" charset="0"/>
            </a:endParaRPr>
          </a:p>
        </p:txBody>
      </p:sp>
      <p:pic>
        <p:nvPicPr>
          <p:cNvPr id="5" name="Picture 4">
            <a:extLst>
              <a:ext uri="{FF2B5EF4-FFF2-40B4-BE49-F238E27FC236}">
                <a16:creationId xmlns:a16="http://schemas.microsoft.com/office/drawing/2014/main" id="{3CC89FD6-0263-4FB0-B8DF-7E98910BE47D}"/>
              </a:ext>
            </a:extLst>
          </p:cNvPr>
          <p:cNvPicPr>
            <a:picLocks noChangeAspect="1"/>
          </p:cNvPicPr>
          <p:nvPr/>
        </p:nvPicPr>
        <p:blipFill>
          <a:blip r:embed="rId3"/>
          <a:stretch>
            <a:fillRect/>
          </a:stretch>
        </p:blipFill>
        <p:spPr>
          <a:xfrm>
            <a:off x="121589" y="2051740"/>
            <a:ext cx="2727835" cy="1827353"/>
          </a:xfrm>
          <a:prstGeom prst="rect">
            <a:avLst/>
          </a:prstGeom>
        </p:spPr>
      </p:pic>
    </p:spTree>
    <p:extLst>
      <p:ext uri="{BB962C8B-B14F-4D97-AF65-F5344CB8AC3E}">
        <p14:creationId xmlns:p14="http://schemas.microsoft.com/office/powerpoint/2010/main" val="26571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EF238-AC77-4B7B-9563-447311EDF083}"/>
              </a:ext>
            </a:extLst>
          </p:cNvPr>
          <p:cNvSpPr>
            <a:spLocks noGrp="1"/>
          </p:cNvSpPr>
          <p:nvPr>
            <p:ph type="sldNum" sz="quarter" idx="12"/>
          </p:nvPr>
        </p:nvSpPr>
        <p:spPr/>
        <p:txBody>
          <a:bodyPr/>
          <a:lstStyle/>
          <a:p>
            <a:fld id="{6AA10EC0-CC52-A246-A2C3-81389B6F8C64}" type="slidenum">
              <a:rPr lang="en-US" smtClean="0"/>
              <a:pPr/>
              <a:t>12</a:t>
            </a:fld>
            <a:endParaRPr lang="en-US" dirty="0"/>
          </a:p>
        </p:txBody>
      </p:sp>
      <p:sp>
        <p:nvSpPr>
          <p:cNvPr id="8" name="TextBox 7">
            <a:extLst>
              <a:ext uri="{FF2B5EF4-FFF2-40B4-BE49-F238E27FC236}">
                <a16:creationId xmlns:a16="http://schemas.microsoft.com/office/drawing/2014/main" id="{1947B0E6-2135-4645-A09D-3251E6674518}"/>
              </a:ext>
            </a:extLst>
          </p:cNvPr>
          <p:cNvSpPr txBox="1"/>
          <p:nvPr/>
        </p:nvSpPr>
        <p:spPr>
          <a:xfrm>
            <a:off x="3186218" y="797181"/>
            <a:ext cx="3232200"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marL="285750" indent="-285750">
              <a:buFontTx/>
              <a:buChar char="-"/>
            </a:pPr>
            <a:endParaRPr lang="en-AU" sz="1600" dirty="0">
              <a:latin typeface="Tw Cen MT" panose="020B0602020104020603" pitchFamily="34" charset="0"/>
            </a:endParaRPr>
          </a:p>
          <a:p>
            <a:pPr marL="285750" indent="-285750">
              <a:buFontTx/>
              <a:buChar char="-"/>
            </a:pP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9" name="Straight Arrow Connector 8">
            <a:extLst>
              <a:ext uri="{FF2B5EF4-FFF2-40B4-BE49-F238E27FC236}">
                <a16:creationId xmlns:a16="http://schemas.microsoft.com/office/drawing/2014/main" id="{D9EEE52A-2202-4E66-B8E1-03CB99DD2A80}"/>
              </a:ext>
            </a:extLst>
          </p:cNvPr>
          <p:cNvCxnSpPr>
            <a:cxnSpLocks/>
          </p:cNvCxnSpPr>
          <p:nvPr/>
        </p:nvCxnSpPr>
        <p:spPr>
          <a:xfrm flipH="1">
            <a:off x="4254102" y="1416060"/>
            <a:ext cx="608283" cy="63603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412F91-0022-4862-A3EA-A1E5C36210F5}"/>
              </a:ext>
            </a:extLst>
          </p:cNvPr>
          <p:cNvCxnSpPr>
            <a:cxnSpLocks/>
          </p:cNvCxnSpPr>
          <p:nvPr/>
        </p:nvCxnSpPr>
        <p:spPr>
          <a:xfrm>
            <a:off x="4858566" y="1435744"/>
            <a:ext cx="665868" cy="62727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BD3231-5E52-40BC-B958-30BF6C419550}"/>
              </a:ext>
            </a:extLst>
          </p:cNvPr>
          <p:cNvSpPr txBox="1"/>
          <p:nvPr/>
        </p:nvSpPr>
        <p:spPr>
          <a:xfrm>
            <a:off x="3317459" y="1841516"/>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Central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sp>
        <p:nvSpPr>
          <p:cNvPr id="17" name="TextBox 16">
            <a:extLst>
              <a:ext uri="{FF2B5EF4-FFF2-40B4-BE49-F238E27FC236}">
                <a16:creationId xmlns:a16="http://schemas.microsoft.com/office/drawing/2014/main" id="{27F50A98-BE8A-449C-A5AC-51E0E4618B1F}"/>
              </a:ext>
            </a:extLst>
          </p:cNvPr>
          <p:cNvSpPr txBox="1"/>
          <p:nvPr/>
        </p:nvSpPr>
        <p:spPr>
          <a:xfrm>
            <a:off x="4782004" y="1861785"/>
            <a:ext cx="1484859" cy="914051"/>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Peripheral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18" name="Straight Arrow Connector 17">
            <a:extLst>
              <a:ext uri="{FF2B5EF4-FFF2-40B4-BE49-F238E27FC236}">
                <a16:creationId xmlns:a16="http://schemas.microsoft.com/office/drawing/2014/main" id="{C2EEEA26-5B7C-4971-B230-B54E93839043}"/>
              </a:ext>
            </a:extLst>
          </p:cNvPr>
          <p:cNvCxnSpPr>
            <a:cxnSpLocks/>
          </p:cNvCxnSpPr>
          <p:nvPr/>
        </p:nvCxnSpPr>
        <p:spPr>
          <a:xfrm flipH="1">
            <a:off x="4701777" y="2712668"/>
            <a:ext cx="517431" cy="56511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2FED4-E6BE-4858-8AC0-7AD6F98D49ED}"/>
              </a:ext>
            </a:extLst>
          </p:cNvPr>
          <p:cNvSpPr txBox="1"/>
          <p:nvPr/>
        </p:nvSpPr>
        <p:spPr>
          <a:xfrm>
            <a:off x="3734349" y="3004217"/>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Somatic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1" name="Straight Arrow Connector 20">
            <a:extLst>
              <a:ext uri="{FF2B5EF4-FFF2-40B4-BE49-F238E27FC236}">
                <a16:creationId xmlns:a16="http://schemas.microsoft.com/office/drawing/2014/main" id="{A2F04096-9960-4EDD-99C6-531BB1CC9481}"/>
              </a:ext>
            </a:extLst>
          </p:cNvPr>
          <p:cNvCxnSpPr>
            <a:cxnSpLocks/>
          </p:cNvCxnSpPr>
          <p:nvPr/>
        </p:nvCxnSpPr>
        <p:spPr>
          <a:xfrm>
            <a:off x="5989656" y="2712449"/>
            <a:ext cx="554414" cy="56533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5DE0AF-1B98-4A9B-BF2B-515D4DF92B7F}"/>
              </a:ext>
            </a:extLst>
          </p:cNvPr>
          <p:cNvSpPr txBox="1"/>
          <p:nvPr/>
        </p:nvSpPr>
        <p:spPr>
          <a:xfrm>
            <a:off x="5917396" y="3006172"/>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Autonomic nervous system</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4" name="Straight Arrow Connector 23">
            <a:extLst>
              <a:ext uri="{FF2B5EF4-FFF2-40B4-BE49-F238E27FC236}">
                <a16:creationId xmlns:a16="http://schemas.microsoft.com/office/drawing/2014/main" id="{CB20B72E-5FB9-4E01-B864-0ECCCCC2AFD5}"/>
              </a:ext>
            </a:extLst>
          </p:cNvPr>
          <p:cNvCxnSpPr>
            <a:cxnSpLocks/>
          </p:cNvCxnSpPr>
          <p:nvPr/>
        </p:nvCxnSpPr>
        <p:spPr>
          <a:xfrm flipH="1">
            <a:off x="5888764" y="3817078"/>
            <a:ext cx="517431" cy="56511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B1508B-4655-475F-A742-E0AF428017BF}"/>
              </a:ext>
            </a:extLst>
          </p:cNvPr>
          <p:cNvSpPr txBox="1"/>
          <p:nvPr/>
        </p:nvSpPr>
        <p:spPr>
          <a:xfrm>
            <a:off x="4921336" y="4108627"/>
            <a:ext cx="155714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Parasympathetic division</a:t>
            </a: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cxnSp>
        <p:nvCxnSpPr>
          <p:cNvPr id="26" name="Straight Arrow Connector 25">
            <a:extLst>
              <a:ext uri="{FF2B5EF4-FFF2-40B4-BE49-F238E27FC236}">
                <a16:creationId xmlns:a16="http://schemas.microsoft.com/office/drawing/2014/main" id="{7F20FD68-6E36-4AB1-8254-083A2E676C15}"/>
              </a:ext>
            </a:extLst>
          </p:cNvPr>
          <p:cNvCxnSpPr>
            <a:cxnSpLocks/>
          </p:cNvCxnSpPr>
          <p:nvPr/>
        </p:nvCxnSpPr>
        <p:spPr>
          <a:xfrm>
            <a:off x="7176643" y="3816859"/>
            <a:ext cx="554414" cy="56533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74DA3-E607-418A-89F8-5E69F3B2F47E}"/>
              </a:ext>
            </a:extLst>
          </p:cNvPr>
          <p:cNvSpPr txBox="1"/>
          <p:nvPr/>
        </p:nvSpPr>
        <p:spPr>
          <a:xfrm>
            <a:off x="7104383" y="4110582"/>
            <a:ext cx="1484859" cy="682920"/>
          </a:xfrm>
          <a:prstGeom prst="rect">
            <a:avLst/>
          </a:prstGeom>
          <a:noFill/>
        </p:spPr>
        <p:txBody>
          <a:bodyPr wrap="square" rtlCol="0">
            <a:noAutofit/>
          </a:bodyPr>
          <a:lstStyle/>
          <a:p>
            <a:pPr algn="ctr"/>
            <a:endParaRPr lang="en-AU" sz="1600" dirty="0">
              <a:latin typeface="Tw Cen MT" panose="020B0602020104020603" pitchFamily="34" charset="0"/>
            </a:endParaRPr>
          </a:p>
          <a:p>
            <a:pPr algn="ctr"/>
            <a:r>
              <a:rPr lang="en-AU" sz="1600" dirty="0">
                <a:latin typeface="Tw Cen MT" panose="020B0602020104020603" pitchFamily="34" charset="0"/>
              </a:rPr>
              <a:t>Sympathetic division</a:t>
            </a: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600" dirty="0">
              <a:latin typeface="Tw Cen MT" panose="020B0602020104020603" pitchFamily="34" charset="0"/>
            </a:endParaRPr>
          </a:p>
          <a:p>
            <a:pPr algn="ctr"/>
            <a:endParaRPr lang="en-AU" sz="1200" dirty="0">
              <a:latin typeface="Tw Cen MT" panose="020B0602020104020603" pitchFamily="34" charset="0"/>
            </a:endParaRPr>
          </a:p>
        </p:txBody>
      </p:sp>
      <p:pic>
        <p:nvPicPr>
          <p:cNvPr id="22" name="Picture 21" descr="Diagram&#10;&#10;Description automatically generated">
            <a:extLst>
              <a:ext uri="{FF2B5EF4-FFF2-40B4-BE49-F238E27FC236}">
                <a16:creationId xmlns:a16="http://schemas.microsoft.com/office/drawing/2014/main" id="{31288D52-60D2-4984-AE62-1027269E841C}"/>
              </a:ext>
            </a:extLst>
          </p:cNvPr>
          <p:cNvPicPr>
            <a:picLocks noChangeAspect="1"/>
          </p:cNvPicPr>
          <p:nvPr/>
        </p:nvPicPr>
        <p:blipFill>
          <a:blip r:embed="rId3"/>
          <a:stretch>
            <a:fillRect/>
          </a:stretch>
        </p:blipFill>
        <p:spPr>
          <a:xfrm>
            <a:off x="-2227387" y="1314849"/>
            <a:ext cx="4973991" cy="3730062"/>
          </a:xfrm>
          <a:prstGeom prst="rect">
            <a:avLst/>
          </a:prstGeom>
        </p:spPr>
      </p:pic>
      <p:sp>
        <p:nvSpPr>
          <p:cNvPr id="28" name="Rectangle 27">
            <a:extLst>
              <a:ext uri="{FF2B5EF4-FFF2-40B4-BE49-F238E27FC236}">
                <a16:creationId xmlns:a16="http://schemas.microsoft.com/office/drawing/2014/main" id="{0BA920BD-EBC2-4833-A696-1F1E5326C60B}"/>
              </a:ext>
            </a:extLst>
          </p:cNvPr>
          <p:cNvSpPr/>
          <p:nvPr/>
        </p:nvSpPr>
        <p:spPr>
          <a:xfrm>
            <a:off x="-2115075" y="1328698"/>
            <a:ext cx="3448423" cy="354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itle 3">
            <a:extLst>
              <a:ext uri="{FF2B5EF4-FFF2-40B4-BE49-F238E27FC236}">
                <a16:creationId xmlns:a16="http://schemas.microsoft.com/office/drawing/2014/main" id="{5A04EFE4-EC35-41BB-8101-93BDC0811C82}"/>
              </a:ext>
            </a:extLst>
          </p:cNvPr>
          <p:cNvSpPr txBox="1">
            <a:spLocks/>
          </p:cNvSpPr>
          <p:nvPr/>
        </p:nvSpPr>
        <p:spPr>
          <a:xfrm>
            <a:off x="259608" y="129820"/>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 physiological response</a:t>
            </a:r>
            <a:endParaRPr lang="en-US" sz="2000" dirty="0">
              <a:solidFill>
                <a:srgbClr val="002060"/>
              </a:solidFill>
              <a:latin typeface="Tw Cen MT" panose="020B0602020104020603" pitchFamily="34" charset="0"/>
            </a:endParaRPr>
          </a:p>
        </p:txBody>
      </p:sp>
    </p:spTree>
    <p:extLst>
      <p:ext uri="{BB962C8B-B14F-4D97-AF65-F5344CB8AC3E}">
        <p14:creationId xmlns:p14="http://schemas.microsoft.com/office/powerpoint/2010/main" val="20695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3" grpId="0"/>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13</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 physiological response</a:t>
            </a:r>
            <a:endParaRPr lang="en-US" sz="20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284892" y="1586482"/>
            <a:ext cx="346083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b="1" dirty="0">
                <a:latin typeface="Tw Cen MT" panose="020B0602020104020603" pitchFamily="34" charset="0"/>
              </a:rPr>
              <a:t>Sympathetic Adrenal-Medullary (SAM) System</a:t>
            </a:r>
          </a:p>
          <a:p>
            <a:pPr marL="0" indent="0" algn="ctr">
              <a:spcBef>
                <a:spcPts val="100"/>
              </a:spcBef>
              <a:spcAft>
                <a:spcPts val="800"/>
              </a:spcAft>
              <a:buNone/>
            </a:pPr>
            <a:endParaRPr lang="en-US" sz="1400" b="1" dirty="0">
              <a:latin typeface="Tw Cen MT" panose="020B0602020104020603" pitchFamily="34" charset="0"/>
            </a:endParaRPr>
          </a:p>
          <a:p>
            <a:pPr>
              <a:spcBef>
                <a:spcPts val="100"/>
              </a:spcBef>
              <a:spcAft>
                <a:spcPts val="800"/>
              </a:spcAft>
              <a:buFontTx/>
              <a:buChar char="-"/>
            </a:pPr>
            <a:endParaRPr lang="en-US" sz="1400" b="1" dirty="0">
              <a:latin typeface="Tw Cen MT" panose="020B0602020104020603" pitchFamily="34" charset="0"/>
            </a:endParaRPr>
          </a:p>
        </p:txBody>
      </p:sp>
      <p:pic>
        <p:nvPicPr>
          <p:cNvPr id="8" name="Picture 7" descr="An illustration shows the nerves and the organs linked by the sympathetic and parasympathetic branches of the autonomic nervous system. Sympathetic:&#10;The Thoracic and Lumbar nerves of the spinal cord are involved in this response. The nerves are connected to their target organs by preganglionic and postganglionic neurons.&#10;The target organs and the corresponding functions for the nerves are as follows:&#10;• Eyes: Dilates pupil, inhibits tears&#10;• Salivary glands: Inhibits salivation&#10;• Lungs&#10;• Heart: Speeds heartbeat&#10;• Sweat glands: Stimulates sweating&#10;• Blood vessels: Constricts blood vessels in skin&#10;• Liver: Stimulates glucose release&#10;• Pancreas, Stomach, and Intestines (Large, Small, and Rectum): Inhibits digestive system&#10;• Adrenal glands: Stimulates secretion of epinephrine and norepinephrine by adrenal medulla&#10;• Urinary system: Relaxes bladder&#10;• Sexual organs: Stimulates orgasm&#10;Parasympathetic:&#10;The Cranial and Sacral nerves of the spinal cord are involved in this response. The nerves are connected to their target organs by preganglionic and postganglionic neurons.&#10;The target organs and the corresponding functions for the nerves are as follows:&#10;• Eyes: Constricts pupil, produces tears&#10;• Salivary glands: Stimulates salivation&#10;• Lungs: Constricts airways&#10;• Heart: Slows heartbeat&#10;• Pancreas, Stomach, and Intestines (Large, Small, and Rectum): Stimulates digestive system&#10;• Urinary system: Contracts bladder&#10;Sexual organs: Stimulates sexual arousal">
            <a:extLst>
              <a:ext uri="{FF2B5EF4-FFF2-40B4-BE49-F238E27FC236}">
                <a16:creationId xmlns:a16="http://schemas.microsoft.com/office/drawing/2014/main" id="{775AC771-CE5D-4818-95AC-9BAA4A4EC5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741" y="370994"/>
            <a:ext cx="3944737" cy="4687999"/>
          </a:xfrm>
          <a:prstGeom prst="rect">
            <a:avLst/>
          </a:prstGeom>
        </p:spPr>
      </p:pic>
      <p:sp>
        <p:nvSpPr>
          <p:cNvPr id="6" name="TextBox 5">
            <a:extLst>
              <a:ext uri="{FF2B5EF4-FFF2-40B4-BE49-F238E27FC236}">
                <a16:creationId xmlns:a16="http://schemas.microsoft.com/office/drawing/2014/main" id="{FFB8C03F-69F8-4F90-B144-01558F9F3693}"/>
              </a:ext>
            </a:extLst>
          </p:cNvPr>
          <p:cNvSpPr txBox="1"/>
          <p:nvPr/>
        </p:nvSpPr>
        <p:spPr>
          <a:xfrm>
            <a:off x="964000" y="2319406"/>
            <a:ext cx="1353480" cy="328008"/>
          </a:xfrm>
          <a:prstGeom prst="rect">
            <a:avLst/>
          </a:prstGeom>
          <a:noFill/>
        </p:spPr>
        <p:txBody>
          <a:bodyPr wrap="square" rtlCol="0">
            <a:noAutofit/>
          </a:bodyPr>
          <a:lstStyle/>
          <a:p>
            <a:pPr algn="ctr"/>
            <a:r>
              <a:rPr lang="en-AU" sz="1200" dirty="0">
                <a:latin typeface="Tw Cen MT" panose="020B0602020104020603" pitchFamily="34" charset="0"/>
              </a:rPr>
              <a:t>Stressful event</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7" name="Straight Arrow Connector 6">
            <a:extLst>
              <a:ext uri="{FF2B5EF4-FFF2-40B4-BE49-F238E27FC236}">
                <a16:creationId xmlns:a16="http://schemas.microsoft.com/office/drawing/2014/main" id="{CEA9E953-8C21-4C75-9A90-62BCA94FD68D}"/>
              </a:ext>
            </a:extLst>
          </p:cNvPr>
          <p:cNvCxnSpPr>
            <a:cxnSpLocks/>
          </p:cNvCxnSpPr>
          <p:nvPr/>
        </p:nvCxnSpPr>
        <p:spPr>
          <a:xfrm>
            <a:off x="1617643" y="2589616"/>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D3C665-EFC2-4505-8037-0DAA39FBA5A6}"/>
              </a:ext>
            </a:extLst>
          </p:cNvPr>
          <p:cNvSpPr txBox="1"/>
          <p:nvPr/>
        </p:nvSpPr>
        <p:spPr>
          <a:xfrm>
            <a:off x="1181522" y="2860419"/>
            <a:ext cx="1353480" cy="328008"/>
          </a:xfrm>
          <a:prstGeom prst="rect">
            <a:avLst/>
          </a:prstGeom>
          <a:noFill/>
        </p:spPr>
        <p:txBody>
          <a:bodyPr wrap="square" rtlCol="0">
            <a:noAutofit/>
          </a:bodyPr>
          <a:lstStyle/>
          <a:p>
            <a:pPr algn="ctr"/>
            <a:r>
              <a:rPr lang="en-AU" sz="1200" dirty="0">
                <a:latin typeface="Tw Cen MT" panose="020B0602020104020603" pitchFamily="34" charset="0"/>
              </a:rPr>
              <a:t>Hypothalamus &amp; sympathetic nervous system stimulate the adrenal medulla</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2" name="Straight Arrow Connector 11">
            <a:extLst>
              <a:ext uri="{FF2B5EF4-FFF2-40B4-BE49-F238E27FC236}">
                <a16:creationId xmlns:a16="http://schemas.microsoft.com/office/drawing/2014/main" id="{8CC03B7B-2653-4E9C-89D9-873D2B453B8D}"/>
              </a:ext>
            </a:extLst>
          </p:cNvPr>
          <p:cNvCxnSpPr>
            <a:cxnSpLocks/>
          </p:cNvCxnSpPr>
          <p:nvPr/>
        </p:nvCxnSpPr>
        <p:spPr>
          <a:xfrm>
            <a:off x="2206164" y="3872025"/>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58A6D7-A84D-4C70-9664-2AFDA8D1A985}"/>
              </a:ext>
            </a:extLst>
          </p:cNvPr>
          <p:cNvSpPr txBox="1"/>
          <p:nvPr/>
        </p:nvSpPr>
        <p:spPr>
          <a:xfrm>
            <a:off x="1770043" y="4142828"/>
            <a:ext cx="1353480" cy="647544"/>
          </a:xfrm>
          <a:prstGeom prst="rect">
            <a:avLst/>
          </a:prstGeom>
          <a:noFill/>
        </p:spPr>
        <p:txBody>
          <a:bodyPr wrap="square" rtlCol="0">
            <a:noAutofit/>
          </a:bodyPr>
          <a:lstStyle/>
          <a:p>
            <a:pPr algn="ctr"/>
            <a:r>
              <a:rPr lang="en-AU" sz="1200" dirty="0">
                <a:latin typeface="Tw Cen MT" panose="020B0602020104020603" pitchFamily="34" charset="0"/>
              </a:rPr>
              <a:t>Release catecholamine stress hormones</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spTree>
    <p:extLst>
      <p:ext uri="{BB962C8B-B14F-4D97-AF65-F5344CB8AC3E}">
        <p14:creationId xmlns:p14="http://schemas.microsoft.com/office/powerpoint/2010/main" val="25919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a:xfrm>
            <a:off x="8437091" y="4532881"/>
            <a:ext cx="351137" cy="273844"/>
          </a:xfrm>
        </p:spPr>
        <p:txBody>
          <a:bodyPr/>
          <a:lstStyle/>
          <a:p>
            <a:fld id="{6AA10EC0-CC52-A246-A2C3-81389B6F8C64}" type="slidenum">
              <a:rPr lang="en-US" smtClean="0"/>
              <a:pPr/>
              <a:t>14</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its effect on our body</a:t>
            </a:r>
            <a:br>
              <a:rPr lang="en-US" sz="3600" dirty="0">
                <a:solidFill>
                  <a:srgbClr val="002060"/>
                </a:solidFill>
              </a:rPr>
            </a:br>
            <a:r>
              <a:rPr lang="en-US" sz="1400" dirty="0">
                <a:solidFill>
                  <a:srgbClr val="002060"/>
                </a:solidFill>
                <a:latin typeface="Tw Cen MT" panose="020B0602020104020603" pitchFamily="34" charset="0"/>
              </a:rPr>
              <a:t>Stress response</a:t>
            </a:r>
            <a:endParaRPr lang="en-US" sz="2000" dirty="0">
              <a:solidFill>
                <a:srgbClr val="002060"/>
              </a:solidFill>
              <a:latin typeface="Tw Cen MT" panose="020B0602020104020603" pitchFamily="34" charset="0"/>
            </a:endParaRPr>
          </a:p>
        </p:txBody>
      </p:sp>
      <p:pic>
        <p:nvPicPr>
          <p:cNvPr id="7" name="Picture 6" descr="An illustration shows the regions responsible for secretion of glucocorticoids and catecholamines. • Parts marked are: Hypothalamus, Corticotropin-releasing hormone (CRH), ACTH (adrenocorticotropic hormone), Anterior pituitary gland, and Neuron of sympathetic nervous system. In the adrenal gland, the cortex and medulla are marked.&#10;• Glucocorticoids: The Corticotropin-releasing hormone (CRH) acts on the Anterior pituitary gland, which in turn acts on the Adrenal cortex to produce Glucocorticoids.&#10;Epinephrine and norepinephrine: Produced by the action of a Neuron of sympathetic nervous system on the adrenal medulla.">
            <a:extLst>
              <a:ext uri="{FF2B5EF4-FFF2-40B4-BE49-F238E27FC236}">
                <a16:creationId xmlns:a16="http://schemas.microsoft.com/office/drawing/2014/main" id="{393CC5A7-DFAB-4DB9-AAC4-91271E19D7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677" y="1459252"/>
            <a:ext cx="3366267" cy="3313254"/>
          </a:xfrm>
          <a:prstGeom prst="rect">
            <a:avLst/>
          </a:prstGeom>
        </p:spPr>
      </p:pic>
      <p:sp>
        <p:nvSpPr>
          <p:cNvPr id="6" name="Content Placeholder 1">
            <a:extLst>
              <a:ext uri="{FF2B5EF4-FFF2-40B4-BE49-F238E27FC236}">
                <a16:creationId xmlns:a16="http://schemas.microsoft.com/office/drawing/2014/main" id="{F12C8B5A-38CA-48A7-B849-B134E855F96A}"/>
              </a:ext>
            </a:extLst>
          </p:cNvPr>
          <p:cNvSpPr txBox="1">
            <a:spLocks/>
          </p:cNvSpPr>
          <p:nvPr/>
        </p:nvSpPr>
        <p:spPr>
          <a:xfrm>
            <a:off x="4976261" y="1309988"/>
            <a:ext cx="346083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dirty="0">
                <a:latin typeface="Tw Cen MT" panose="020B0602020104020603" pitchFamily="34" charset="0"/>
              </a:rPr>
              <a:t>Hypothalamic-Pituitary Adrenocortical (HPA) System </a:t>
            </a:r>
          </a:p>
          <a:p>
            <a:pPr>
              <a:spcBef>
                <a:spcPts val="100"/>
              </a:spcBef>
              <a:spcAft>
                <a:spcPts val="800"/>
              </a:spcAft>
              <a:buFontTx/>
              <a:buChar char="-"/>
            </a:pPr>
            <a:endParaRPr lang="en-US" sz="1400" dirty="0">
              <a:latin typeface="Tw Cen MT" panose="020B0602020104020603" pitchFamily="34" charset="0"/>
            </a:endParaRPr>
          </a:p>
        </p:txBody>
      </p:sp>
      <p:sp>
        <p:nvSpPr>
          <p:cNvPr id="8" name="TextBox 7">
            <a:extLst>
              <a:ext uri="{FF2B5EF4-FFF2-40B4-BE49-F238E27FC236}">
                <a16:creationId xmlns:a16="http://schemas.microsoft.com/office/drawing/2014/main" id="{69A2CC41-2463-409E-A9EA-B50602A9B0BE}"/>
              </a:ext>
            </a:extLst>
          </p:cNvPr>
          <p:cNvSpPr txBox="1"/>
          <p:nvPr/>
        </p:nvSpPr>
        <p:spPr>
          <a:xfrm>
            <a:off x="5482475" y="1978860"/>
            <a:ext cx="1353480" cy="328008"/>
          </a:xfrm>
          <a:prstGeom prst="rect">
            <a:avLst/>
          </a:prstGeom>
          <a:noFill/>
        </p:spPr>
        <p:txBody>
          <a:bodyPr wrap="square" rtlCol="0">
            <a:noAutofit/>
          </a:bodyPr>
          <a:lstStyle/>
          <a:p>
            <a:pPr algn="ctr"/>
            <a:r>
              <a:rPr lang="en-AU" sz="1200" dirty="0">
                <a:latin typeface="Tw Cen MT" panose="020B0602020104020603" pitchFamily="34" charset="0"/>
              </a:rPr>
              <a:t>Stressful event</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9" name="Straight Arrow Connector 8">
            <a:extLst>
              <a:ext uri="{FF2B5EF4-FFF2-40B4-BE49-F238E27FC236}">
                <a16:creationId xmlns:a16="http://schemas.microsoft.com/office/drawing/2014/main" id="{1B6BE736-7349-4C7C-A280-E38425E3D012}"/>
              </a:ext>
            </a:extLst>
          </p:cNvPr>
          <p:cNvCxnSpPr>
            <a:cxnSpLocks/>
          </p:cNvCxnSpPr>
          <p:nvPr/>
        </p:nvCxnSpPr>
        <p:spPr>
          <a:xfrm>
            <a:off x="6136118" y="2249070"/>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5EC34B-E1B5-47B8-BB33-F601D960BBDF}"/>
              </a:ext>
            </a:extLst>
          </p:cNvPr>
          <p:cNvSpPr txBox="1"/>
          <p:nvPr/>
        </p:nvSpPr>
        <p:spPr>
          <a:xfrm>
            <a:off x="5304372" y="2536227"/>
            <a:ext cx="2462775" cy="328008"/>
          </a:xfrm>
          <a:prstGeom prst="rect">
            <a:avLst/>
          </a:prstGeom>
          <a:noFill/>
        </p:spPr>
        <p:txBody>
          <a:bodyPr wrap="square" rtlCol="0">
            <a:noAutofit/>
          </a:bodyPr>
          <a:lstStyle/>
          <a:p>
            <a:pPr algn="ctr"/>
            <a:r>
              <a:rPr lang="en-AU" sz="1200" dirty="0">
                <a:latin typeface="Tw Cen MT" panose="020B0602020104020603" pitchFamily="34" charset="0"/>
              </a:rPr>
              <a:t>Hypothalamus secretes corticotropin releasing hormone</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2" name="Straight Arrow Connector 11">
            <a:extLst>
              <a:ext uri="{FF2B5EF4-FFF2-40B4-BE49-F238E27FC236}">
                <a16:creationId xmlns:a16="http://schemas.microsoft.com/office/drawing/2014/main" id="{1ACD4A59-136C-4540-900D-F6BB76ACF635}"/>
              </a:ext>
            </a:extLst>
          </p:cNvPr>
          <p:cNvCxnSpPr>
            <a:cxnSpLocks/>
          </p:cNvCxnSpPr>
          <p:nvPr/>
        </p:nvCxnSpPr>
        <p:spPr>
          <a:xfrm>
            <a:off x="6519102" y="3006331"/>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426A55-FC8A-476D-9F6D-909E7D2714F8}"/>
              </a:ext>
            </a:extLst>
          </p:cNvPr>
          <p:cNvSpPr txBox="1"/>
          <p:nvPr/>
        </p:nvSpPr>
        <p:spPr>
          <a:xfrm>
            <a:off x="5562939" y="3257659"/>
            <a:ext cx="2498656" cy="647544"/>
          </a:xfrm>
          <a:prstGeom prst="rect">
            <a:avLst/>
          </a:prstGeom>
          <a:noFill/>
        </p:spPr>
        <p:txBody>
          <a:bodyPr wrap="square" rtlCol="0">
            <a:noAutofit/>
          </a:bodyPr>
          <a:lstStyle/>
          <a:p>
            <a:pPr algn="ctr"/>
            <a:r>
              <a:rPr lang="en-AU" sz="1200" dirty="0">
                <a:latin typeface="Tw Cen MT" panose="020B0602020104020603" pitchFamily="34" charset="0"/>
              </a:rPr>
              <a:t>Stimulates the anterior pituitary gland to which secretes adrenocorticotropic hormone</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cxnSp>
        <p:nvCxnSpPr>
          <p:cNvPr id="14" name="Straight Arrow Connector 13">
            <a:extLst>
              <a:ext uri="{FF2B5EF4-FFF2-40B4-BE49-F238E27FC236}">
                <a16:creationId xmlns:a16="http://schemas.microsoft.com/office/drawing/2014/main" id="{1D24EA79-5CD5-4FC2-9A87-99D02E531DF3}"/>
              </a:ext>
            </a:extLst>
          </p:cNvPr>
          <p:cNvCxnSpPr>
            <a:cxnSpLocks/>
          </p:cNvCxnSpPr>
          <p:nvPr/>
        </p:nvCxnSpPr>
        <p:spPr>
          <a:xfrm>
            <a:off x="6923188" y="3884888"/>
            <a:ext cx="149934" cy="2886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5A093-CD78-4370-B75D-AC8ABA7F21E3}"/>
              </a:ext>
            </a:extLst>
          </p:cNvPr>
          <p:cNvSpPr txBox="1"/>
          <p:nvPr/>
        </p:nvSpPr>
        <p:spPr>
          <a:xfrm>
            <a:off x="5938435" y="4153241"/>
            <a:ext cx="2498656" cy="647544"/>
          </a:xfrm>
          <a:prstGeom prst="rect">
            <a:avLst/>
          </a:prstGeom>
          <a:noFill/>
        </p:spPr>
        <p:txBody>
          <a:bodyPr wrap="square" rtlCol="0">
            <a:noAutofit/>
          </a:bodyPr>
          <a:lstStyle/>
          <a:p>
            <a:pPr algn="ctr"/>
            <a:r>
              <a:rPr lang="en-AU" sz="1200" dirty="0">
                <a:latin typeface="Tw Cen MT" panose="020B0602020104020603" pitchFamily="34" charset="0"/>
              </a:rPr>
              <a:t>Stimulates the adrenal cortex to secrete glucocorticoids</a:t>
            </a: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marL="285750" indent="-285750">
              <a:buFontTx/>
              <a:buChar char="-"/>
            </a:pP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200" dirty="0">
              <a:latin typeface="Tw Cen MT" panose="020B0602020104020603" pitchFamily="34" charset="0"/>
            </a:endParaRPr>
          </a:p>
          <a:p>
            <a:pPr algn="ctr"/>
            <a:endParaRPr lang="en-AU" sz="1050" dirty="0">
              <a:latin typeface="Tw Cen MT" panose="020B0602020104020603" pitchFamily="34" charset="0"/>
            </a:endParaRPr>
          </a:p>
        </p:txBody>
      </p:sp>
      <p:pic>
        <p:nvPicPr>
          <p:cNvPr id="16" name="Graphic 15" descr="Line arrow: Counter-clockwise curve with solid fill">
            <a:extLst>
              <a:ext uri="{FF2B5EF4-FFF2-40B4-BE49-F238E27FC236}">
                <a16:creationId xmlns:a16="http://schemas.microsoft.com/office/drawing/2014/main" id="{D815A622-81F1-4E3B-9F9D-9ACA6B9914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840986">
            <a:off x="4987821" y="2664793"/>
            <a:ext cx="480782" cy="480782"/>
          </a:xfrm>
          <a:prstGeom prst="rect">
            <a:avLst/>
          </a:prstGeom>
        </p:spPr>
      </p:pic>
      <p:sp>
        <p:nvSpPr>
          <p:cNvPr id="18" name="TextBox 17">
            <a:extLst>
              <a:ext uri="{FF2B5EF4-FFF2-40B4-BE49-F238E27FC236}">
                <a16:creationId xmlns:a16="http://schemas.microsoft.com/office/drawing/2014/main" id="{B9FEA6D7-2294-4E3D-9B2A-C2497E0B7B3A}"/>
              </a:ext>
            </a:extLst>
          </p:cNvPr>
          <p:cNvSpPr txBox="1"/>
          <p:nvPr/>
        </p:nvSpPr>
        <p:spPr>
          <a:xfrm>
            <a:off x="4095803" y="3017379"/>
            <a:ext cx="1353480" cy="328008"/>
          </a:xfrm>
          <a:prstGeom prst="rect">
            <a:avLst/>
          </a:prstGeom>
          <a:noFill/>
        </p:spPr>
        <p:txBody>
          <a:bodyPr wrap="square" rtlCol="0">
            <a:noAutofit/>
          </a:bodyPr>
          <a:lstStyle/>
          <a:p>
            <a:pPr algn="ctr"/>
            <a:r>
              <a:rPr lang="en-AU" sz="1100" dirty="0">
                <a:latin typeface="Tw Cen MT" panose="020B0602020104020603" pitchFamily="34" charset="0"/>
              </a:rPr>
              <a:t>Regulation of mood in response to stress</a:t>
            </a:r>
          </a:p>
          <a:p>
            <a:pPr algn="ctr"/>
            <a:endParaRPr lang="en-AU" sz="1100" dirty="0">
              <a:latin typeface="Tw Cen MT" panose="020B0602020104020603" pitchFamily="34" charset="0"/>
            </a:endParaRPr>
          </a:p>
          <a:p>
            <a:pPr marL="285750" indent="-285750">
              <a:buFontTx/>
              <a:buChar char="-"/>
            </a:pPr>
            <a:endParaRPr lang="en-AU" sz="1100" dirty="0">
              <a:latin typeface="Tw Cen MT" panose="020B0602020104020603" pitchFamily="34" charset="0"/>
            </a:endParaRPr>
          </a:p>
          <a:p>
            <a:pPr marL="285750" indent="-285750">
              <a:buFontTx/>
              <a:buChar char="-"/>
            </a:pPr>
            <a:endParaRPr lang="en-AU" sz="1100" dirty="0">
              <a:latin typeface="Tw Cen MT" panose="020B0602020104020603" pitchFamily="34" charset="0"/>
            </a:endParaRPr>
          </a:p>
          <a:p>
            <a:pPr algn="ctr"/>
            <a:endParaRPr lang="en-AU" sz="1100" dirty="0">
              <a:latin typeface="Tw Cen MT" panose="020B0602020104020603" pitchFamily="34" charset="0"/>
            </a:endParaRPr>
          </a:p>
          <a:p>
            <a:pPr algn="ctr"/>
            <a:endParaRPr lang="en-AU" sz="1100" dirty="0">
              <a:latin typeface="Tw Cen MT" panose="020B0602020104020603" pitchFamily="34" charset="0"/>
            </a:endParaRPr>
          </a:p>
          <a:p>
            <a:pPr algn="ctr"/>
            <a:endParaRPr lang="en-AU" sz="1000" dirty="0">
              <a:latin typeface="Tw Cen MT" panose="020B0602020104020603" pitchFamily="34" charset="0"/>
            </a:endParaRPr>
          </a:p>
        </p:txBody>
      </p:sp>
    </p:spTree>
    <p:custDataLst>
      <p:tags r:id="rId1"/>
    </p:custDataLst>
    <p:extLst>
      <p:ext uri="{BB962C8B-B14F-4D97-AF65-F5344CB8AC3E}">
        <p14:creationId xmlns:p14="http://schemas.microsoft.com/office/powerpoint/2010/main" val="22252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graphicFrame>
        <p:nvGraphicFramePr>
          <p:cNvPr id="2" name="Table 3">
            <a:extLst>
              <a:ext uri="{FF2B5EF4-FFF2-40B4-BE49-F238E27FC236}">
                <a16:creationId xmlns:a16="http://schemas.microsoft.com/office/drawing/2014/main" id="{01D0119D-F28C-4BAB-8267-A4C66188127F}"/>
              </a:ext>
            </a:extLst>
          </p:cNvPr>
          <p:cNvGraphicFramePr>
            <a:graphicFrameLocks noGrp="1"/>
          </p:cNvGraphicFramePr>
          <p:nvPr>
            <p:extLst>
              <p:ext uri="{D42A27DB-BD31-4B8C-83A1-F6EECF244321}">
                <p14:modId xmlns:p14="http://schemas.microsoft.com/office/powerpoint/2010/main" val="2260475858"/>
              </p:ext>
            </p:extLst>
          </p:nvPr>
        </p:nvGraphicFramePr>
        <p:xfrm>
          <a:off x="3308467" y="1659839"/>
          <a:ext cx="5037513" cy="2316480"/>
        </p:xfrm>
        <a:graphic>
          <a:graphicData uri="http://schemas.openxmlformats.org/drawingml/2006/table">
            <a:tbl>
              <a:tblPr firstRow="1" bandRow="1">
                <a:tableStyleId>{2A488322-F2BA-4B5B-9748-0D474271808F}</a:tableStyleId>
              </a:tblPr>
              <a:tblGrid>
                <a:gridCol w="955963">
                  <a:extLst>
                    <a:ext uri="{9D8B030D-6E8A-4147-A177-3AD203B41FA5}">
                      <a16:colId xmlns:a16="http://schemas.microsoft.com/office/drawing/2014/main" val="2272858204"/>
                    </a:ext>
                  </a:extLst>
                </a:gridCol>
                <a:gridCol w="2040775">
                  <a:extLst>
                    <a:ext uri="{9D8B030D-6E8A-4147-A177-3AD203B41FA5}">
                      <a16:colId xmlns:a16="http://schemas.microsoft.com/office/drawing/2014/main" val="3632381162"/>
                    </a:ext>
                  </a:extLst>
                </a:gridCol>
                <a:gridCol w="2040775">
                  <a:extLst>
                    <a:ext uri="{9D8B030D-6E8A-4147-A177-3AD203B41FA5}">
                      <a16:colId xmlns:a16="http://schemas.microsoft.com/office/drawing/2014/main" val="2529500925"/>
                    </a:ext>
                  </a:extLst>
                </a:gridCol>
              </a:tblGrid>
              <a:tr h="266394">
                <a:tc>
                  <a:txBody>
                    <a:bodyPr/>
                    <a:lstStyle/>
                    <a:p>
                      <a:endParaRPr lang="en-AU" dirty="0">
                        <a:latin typeface="Tw Cen MT" panose="020B0602020104020603" pitchFamily="34" charset="0"/>
                      </a:endParaRPr>
                    </a:p>
                  </a:txBody>
                  <a:tcPr>
                    <a:solidFill>
                      <a:srgbClr val="002060"/>
                    </a:solidFill>
                  </a:tcPr>
                </a:tc>
                <a:tc gridSpan="2">
                  <a:txBody>
                    <a:bodyPr/>
                    <a:lstStyle/>
                    <a:p>
                      <a:pPr algn="ctr"/>
                      <a:r>
                        <a:rPr lang="en-AU" sz="1600" dirty="0">
                          <a:latin typeface="Tw Cen MT" panose="020B0602020104020603" pitchFamily="34" charset="0"/>
                        </a:rPr>
                        <a:t>Stress response system</a:t>
                      </a:r>
                    </a:p>
                  </a:txBody>
                  <a:tcPr>
                    <a:solidFill>
                      <a:srgbClr val="002060"/>
                    </a:solidFill>
                  </a:tcPr>
                </a:tc>
                <a:tc hMerge="1">
                  <a:txBody>
                    <a:bodyPr/>
                    <a:lstStyle/>
                    <a:p>
                      <a:endParaRPr lang="en-AU" dirty="0"/>
                    </a:p>
                  </a:txBody>
                  <a:tcPr/>
                </a:tc>
                <a:extLst>
                  <a:ext uri="{0D108BD9-81ED-4DB2-BD59-A6C34878D82A}">
                    <a16:rowId xmlns:a16="http://schemas.microsoft.com/office/drawing/2014/main" val="4158618908"/>
                  </a:ext>
                </a:extLst>
              </a:tr>
              <a:tr h="581222">
                <a:tc>
                  <a:txBody>
                    <a:bodyPr/>
                    <a:lstStyle/>
                    <a:p>
                      <a:endParaRPr lang="en-AU" sz="1400" b="1" dirty="0">
                        <a:latin typeface="Tw Cen MT" panose="020B0602020104020603"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latin typeface="Tw Cen MT" panose="020B0602020104020603" pitchFamily="34" charset="0"/>
                        </a:rPr>
                        <a:t>Sympathetic Adrenal-Medullary (SAM) System</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latin typeface="Tw Cen MT" panose="020B0602020104020603" pitchFamily="34" charset="0"/>
                        </a:rPr>
                        <a:t>Hypothalamic-Pituitary Adrenocortical (HPA) System </a:t>
                      </a:r>
                    </a:p>
                  </a:txBody>
                  <a:tcPr/>
                </a:tc>
                <a:extLst>
                  <a:ext uri="{0D108BD9-81ED-4DB2-BD59-A6C34878D82A}">
                    <a16:rowId xmlns:a16="http://schemas.microsoft.com/office/drawing/2014/main" val="3649421967"/>
                  </a:ext>
                </a:extLst>
              </a:tr>
              <a:tr h="581222">
                <a:tc>
                  <a:txBody>
                    <a:bodyPr/>
                    <a:lstStyle/>
                    <a:p>
                      <a:pPr algn="r"/>
                      <a:r>
                        <a:rPr lang="en-AU" sz="1400" b="1" dirty="0">
                          <a:latin typeface="Tw Cen MT" panose="020B0602020104020603" pitchFamily="34" charset="0"/>
                        </a:rPr>
                        <a:t>Hormones</a:t>
                      </a:r>
                    </a:p>
                  </a:txBody>
                  <a:tcPr/>
                </a:tc>
                <a:tc>
                  <a:txBody>
                    <a:bodyPr/>
                    <a:lstStyle/>
                    <a:p>
                      <a:pPr algn="ctr"/>
                      <a:r>
                        <a:rPr lang="en-AU" sz="1400" dirty="0">
                          <a:latin typeface="Tw Cen MT" panose="020B0602020104020603" pitchFamily="34" charset="0"/>
                        </a:rPr>
                        <a:t>Catecholamines (adrenaline &amp; noradrenaline)</a:t>
                      </a:r>
                    </a:p>
                  </a:txBody>
                  <a:tcPr/>
                </a:tc>
                <a:tc>
                  <a:txBody>
                    <a:bodyPr/>
                    <a:lstStyle/>
                    <a:p>
                      <a:pPr algn="ctr"/>
                      <a:r>
                        <a:rPr lang="en-AU" sz="1400" dirty="0">
                          <a:latin typeface="Tw Cen MT" panose="020B0602020104020603" pitchFamily="34" charset="0"/>
                        </a:rPr>
                        <a:t>Glucocorticoids (cortisol)</a:t>
                      </a:r>
                    </a:p>
                  </a:txBody>
                  <a:tcPr/>
                </a:tc>
                <a:extLst>
                  <a:ext uri="{0D108BD9-81ED-4DB2-BD59-A6C34878D82A}">
                    <a16:rowId xmlns:a16="http://schemas.microsoft.com/office/drawing/2014/main" val="720434961"/>
                  </a:ext>
                </a:extLst>
              </a:tr>
              <a:tr h="510411">
                <a:tc>
                  <a:txBody>
                    <a:bodyPr/>
                    <a:lstStyle/>
                    <a:p>
                      <a:pPr algn="r"/>
                      <a:r>
                        <a:rPr lang="en-AU" sz="1400" b="1" dirty="0">
                          <a:latin typeface="Tw Cen MT" panose="020B0602020104020603" pitchFamily="34" charset="0"/>
                        </a:rPr>
                        <a:t>Intended duration</a:t>
                      </a:r>
                    </a:p>
                  </a:txBody>
                  <a:tcPr/>
                </a:tc>
                <a:tc>
                  <a:txBody>
                    <a:bodyPr/>
                    <a:lstStyle/>
                    <a:p>
                      <a:pPr algn="ctr"/>
                      <a:r>
                        <a:rPr lang="en-AU" sz="1400" dirty="0">
                          <a:latin typeface="Tw Cen MT" panose="020B0602020104020603" pitchFamily="34" charset="0"/>
                        </a:rPr>
                        <a:t>Fast-acting, short-lived</a:t>
                      </a:r>
                    </a:p>
                  </a:txBody>
                  <a:tcPr/>
                </a:tc>
                <a:tc>
                  <a:txBody>
                    <a:bodyPr/>
                    <a:lstStyle/>
                    <a:p>
                      <a:pPr algn="ctr"/>
                      <a:r>
                        <a:rPr lang="en-AU" sz="1400" dirty="0">
                          <a:latin typeface="Tw Cen MT" panose="020B0602020104020603" pitchFamily="34" charset="0"/>
                        </a:rPr>
                        <a:t>More sustained response</a:t>
                      </a:r>
                    </a:p>
                  </a:txBody>
                  <a:tcPr/>
                </a:tc>
                <a:extLst>
                  <a:ext uri="{0D108BD9-81ED-4DB2-BD59-A6C34878D82A}">
                    <a16:rowId xmlns:a16="http://schemas.microsoft.com/office/drawing/2014/main" val="3563813209"/>
                  </a:ext>
                </a:extLst>
              </a:tr>
            </a:tbl>
          </a:graphicData>
        </a:graphic>
      </p:graphicFrame>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390698" y="2374374"/>
            <a:ext cx="248550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dirty="0">
                <a:latin typeface="Tw Cen MT" panose="020B0602020104020603" pitchFamily="34" charset="0"/>
              </a:rPr>
              <a:t>The duration of the physiological responses to stress influences whether they are beneficial or not </a:t>
            </a:r>
          </a:p>
          <a:p>
            <a:pPr>
              <a:spcBef>
                <a:spcPts val="100"/>
              </a:spcBef>
              <a:spcAft>
                <a:spcPts val="800"/>
              </a:spcAft>
              <a:buFontTx/>
              <a:buChar char="-"/>
            </a:pPr>
            <a:endParaRPr lang="en-US" sz="1600" dirty="0">
              <a:latin typeface="Tw Cen MT" panose="020B0602020104020603" pitchFamily="34" charset="0"/>
            </a:endParaRPr>
          </a:p>
        </p:txBody>
      </p:sp>
    </p:spTree>
    <p:extLst>
      <p:ext uri="{BB962C8B-B14F-4D97-AF65-F5344CB8AC3E}">
        <p14:creationId xmlns:p14="http://schemas.microsoft.com/office/powerpoint/2010/main" val="25177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its effect on our body</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66436" y="1767447"/>
            <a:ext cx="3591097"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b="1" dirty="0">
                <a:latin typeface="Tw Cen MT" panose="020B0602020104020603" pitchFamily="34" charset="0"/>
              </a:rPr>
              <a:t>Stress &amp; immune function</a:t>
            </a:r>
          </a:p>
          <a:p>
            <a:pPr marL="0" indent="0">
              <a:spcBef>
                <a:spcPts val="100"/>
              </a:spcBef>
              <a:spcAft>
                <a:spcPts val="800"/>
              </a:spcAft>
              <a:buNone/>
            </a:pPr>
            <a:r>
              <a:rPr lang="en-US" sz="1400" dirty="0">
                <a:latin typeface="Tw Cen MT" panose="020B0602020104020603" pitchFamily="34" charset="0"/>
              </a:rPr>
              <a:t>Glucocorticoids &amp; (to a lesser extent) catecholamines suppress the immune response </a:t>
            </a:r>
          </a:p>
          <a:p>
            <a:pPr marL="0" indent="0">
              <a:spcBef>
                <a:spcPts val="100"/>
              </a:spcBef>
              <a:spcAft>
                <a:spcPts val="800"/>
              </a:spcAft>
              <a:buNone/>
            </a:pPr>
            <a:r>
              <a:rPr lang="en-US" sz="1400" dirty="0">
                <a:latin typeface="Tw Cen MT" panose="020B0602020104020603" pitchFamily="34" charset="0"/>
              </a:rPr>
              <a:t>High stress levels are associated with (Segerstrom &amp; Miller, 2004):</a:t>
            </a:r>
          </a:p>
          <a:p>
            <a:pPr>
              <a:spcBef>
                <a:spcPts val="100"/>
              </a:spcBef>
              <a:spcAft>
                <a:spcPts val="800"/>
              </a:spcAft>
            </a:pPr>
            <a:r>
              <a:rPr lang="en-US" sz="1200" dirty="0">
                <a:latin typeface="Tw Cen MT" panose="020B0602020104020603" pitchFamily="34" charset="0"/>
              </a:rPr>
              <a:t>Decreased lymphocyte proliferation</a:t>
            </a:r>
          </a:p>
          <a:p>
            <a:pPr>
              <a:spcBef>
                <a:spcPts val="100"/>
              </a:spcBef>
              <a:spcAft>
                <a:spcPts val="800"/>
              </a:spcAft>
            </a:pPr>
            <a:r>
              <a:rPr lang="en-US" sz="1200" dirty="0">
                <a:latin typeface="Tw Cen MT" panose="020B0602020104020603" pitchFamily="34" charset="0"/>
              </a:rPr>
              <a:t>Decreases in natural killer (NK) cells</a:t>
            </a:r>
          </a:p>
          <a:p>
            <a:pPr>
              <a:spcBef>
                <a:spcPts val="100"/>
              </a:spcBef>
              <a:spcAft>
                <a:spcPts val="800"/>
              </a:spcAft>
            </a:pPr>
            <a:r>
              <a:rPr lang="en-US" sz="1200" dirty="0">
                <a:latin typeface="Tw Cen MT" panose="020B0602020104020603" pitchFamily="34" charset="0"/>
              </a:rPr>
              <a:t>Decreased pro-inflammatory cytokines</a:t>
            </a:r>
          </a:p>
          <a:p>
            <a:pPr>
              <a:spcBef>
                <a:spcPts val="100"/>
              </a:spcBef>
              <a:spcAft>
                <a:spcPts val="800"/>
              </a:spcAft>
            </a:pPr>
            <a:r>
              <a:rPr lang="en-US" sz="1200" dirty="0">
                <a:latin typeface="Tw Cen MT" panose="020B0602020104020603" pitchFamily="34" charset="0"/>
              </a:rPr>
              <a:t>Lower antibody response to vaccines (Burns et al., 2003)</a:t>
            </a:r>
          </a:p>
          <a:p>
            <a:pPr>
              <a:spcBef>
                <a:spcPts val="100"/>
              </a:spcBef>
              <a:spcAft>
                <a:spcPts val="800"/>
              </a:spcAft>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a:p>
            <a:pPr>
              <a:spcBef>
                <a:spcPts val="100"/>
              </a:spcBef>
              <a:spcAft>
                <a:spcPts val="800"/>
              </a:spcAft>
              <a:buFontTx/>
              <a:buChar char="-"/>
            </a:pPr>
            <a:endParaRPr lang="en-US" sz="1200" dirty="0">
              <a:latin typeface="Tw Cen MT" panose="020B0602020104020603" pitchFamily="34" charset="0"/>
            </a:endParaRPr>
          </a:p>
        </p:txBody>
      </p:sp>
      <p:sp>
        <p:nvSpPr>
          <p:cNvPr id="7" name="Rectangle: Rounded Corners 6">
            <a:extLst>
              <a:ext uri="{FF2B5EF4-FFF2-40B4-BE49-F238E27FC236}">
                <a16:creationId xmlns:a16="http://schemas.microsoft.com/office/drawing/2014/main" id="{A6F92D8E-CED5-41EA-8E41-D6DBE3F2F5F7}"/>
              </a:ext>
            </a:extLst>
          </p:cNvPr>
          <p:cNvSpPr/>
          <p:nvPr/>
        </p:nvSpPr>
        <p:spPr>
          <a:xfrm>
            <a:off x="4412558" y="1313353"/>
            <a:ext cx="4265006" cy="3203890"/>
          </a:xfrm>
          <a:custGeom>
            <a:avLst/>
            <a:gdLst>
              <a:gd name="connsiteX0" fmla="*/ 0 w 4265006"/>
              <a:gd name="connsiteY0" fmla="*/ 533992 h 3203890"/>
              <a:gd name="connsiteX1" fmla="*/ 533992 w 4265006"/>
              <a:gd name="connsiteY1" fmla="*/ 0 h 3203890"/>
              <a:gd name="connsiteX2" fmla="*/ 970918 w 4265006"/>
              <a:gd name="connsiteY2" fmla="*/ 0 h 3203890"/>
              <a:gd name="connsiteX3" fmla="*/ 1567696 w 4265006"/>
              <a:gd name="connsiteY3" fmla="*/ 0 h 3203890"/>
              <a:gd name="connsiteX4" fmla="*/ 2004622 w 4265006"/>
              <a:gd name="connsiteY4" fmla="*/ 0 h 3203890"/>
              <a:gd name="connsiteX5" fmla="*/ 2537459 w 4265006"/>
              <a:gd name="connsiteY5" fmla="*/ 0 h 3203890"/>
              <a:gd name="connsiteX6" fmla="*/ 3038326 w 4265006"/>
              <a:gd name="connsiteY6" fmla="*/ 0 h 3203890"/>
              <a:gd name="connsiteX7" fmla="*/ 3731014 w 4265006"/>
              <a:gd name="connsiteY7" fmla="*/ 0 h 3203890"/>
              <a:gd name="connsiteX8" fmla="*/ 4265006 w 4265006"/>
              <a:gd name="connsiteY8" fmla="*/ 533992 h 3203890"/>
              <a:gd name="connsiteX9" fmla="*/ 4265006 w 4265006"/>
              <a:gd name="connsiteY9" fmla="*/ 1089328 h 3203890"/>
              <a:gd name="connsiteX10" fmla="*/ 4265006 w 4265006"/>
              <a:gd name="connsiteY10" fmla="*/ 1623304 h 3203890"/>
              <a:gd name="connsiteX11" fmla="*/ 4265006 w 4265006"/>
              <a:gd name="connsiteY11" fmla="*/ 2093203 h 3203890"/>
              <a:gd name="connsiteX12" fmla="*/ 4265006 w 4265006"/>
              <a:gd name="connsiteY12" fmla="*/ 2669898 h 3203890"/>
              <a:gd name="connsiteX13" fmla="*/ 3731014 w 4265006"/>
              <a:gd name="connsiteY13" fmla="*/ 3203890 h 3203890"/>
              <a:gd name="connsiteX14" fmla="*/ 3230147 w 4265006"/>
              <a:gd name="connsiteY14" fmla="*/ 3203890 h 3203890"/>
              <a:gd name="connsiteX15" fmla="*/ 2633370 w 4265006"/>
              <a:gd name="connsiteY15" fmla="*/ 3203890 h 3203890"/>
              <a:gd name="connsiteX16" fmla="*/ 2196443 w 4265006"/>
              <a:gd name="connsiteY16" fmla="*/ 3203890 h 3203890"/>
              <a:gd name="connsiteX17" fmla="*/ 1695577 w 4265006"/>
              <a:gd name="connsiteY17" fmla="*/ 3203890 h 3203890"/>
              <a:gd name="connsiteX18" fmla="*/ 1130769 w 4265006"/>
              <a:gd name="connsiteY18" fmla="*/ 3203890 h 3203890"/>
              <a:gd name="connsiteX19" fmla="*/ 533992 w 4265006"/>
              <a:gd name="connsiteY19" fmla="*/ 3203890 h 3203890"/>
              <a:gd name="connsiteX20" fmla="*/ 0 w 4265006"/>
              <a:gd name="connsiteY20" fmla="*/ 2669898 h 3203890"/>
              <a:gd name="connsiteX21" fmla="*/ 0 w 4265006"/>
              <a:gd name="connsiteY21" fmla="*/ 2178640 h 3203890"/>
              <a:gd name="connsiteX22" fmla="*/ 0 w 4265006"/>
              <a:gd name="connsiteY22" fmla="*/ 1623304 h 3203890"/>
              <a:gd name="connsiteX23" fmla="*/ 0 w 4265006"/>
              <a:gd name="connsiteY23" fmla="*/ 1046609 h 3203890"/>
              <a:gd name="connsiteX24" fmla="*/ 0 w 4265006"/>
              <a:gd name="connsiteY24" fmla="*/ 533992 h 320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5006" h="3203890" fill="none" extrusionOk="0">
                <a:moveTo>
                  <a:pt x="0" y="533992"/>
                </a:moveTo>
                <a:cubicBezTo>
                  <a:pt x="-3952" y="313055"/>
                  <a:pt x="242151" y="47994"/>
                  <a:pt x="533992" y="0"/>
                </a:cubicBezTo>
                <a:cubicBezTo>
                  <a:pt x="751118" y="-40137"/>
                  <a:pt x="798760" y="40722"/>
                  <a:pt x="970918" y="0"/>
                </a:cubicBezTo>
                <a:cubicBezTo>
                  <a:pt x="1143076" y="-40722"/>
                  <a:pt x="1412376" y="64000"/>
                  <a:pt x="1567696" y="0"/>
                </a:cubicBezTo>
                <a:cubicBezTo>
                  <a:pt x="1723016" y="-64000"/>
                  <a:pt x="1798179" y="37739"/>
                  <a:pt x="2004622" y="0"/>
                </a:cubicBezTo>
                <a:cubicBezTo>
                  <a:pt x="2211065" y="-37739"/>
                  <a:pt x="2393475" y="53727"/>
                  <a:pt x="2537459" y="0"/>
                </a:cubicBezTo>
                <a:cubicBezTo>
                  <a:pt x="2681443" y="-53727"/>
                  <a:pt x="2793904" y="29986"/>
                  <a:pt x="3038326" y="0"/>
                </a:cubicBezTo>
                <a:cubicBezTo>
                  <a:pt x="3282748" y="-29986"/>
                  <a:pt x="3414781" y="31459"/>
                  <a:pt x="3731014" y="0"/>
                </a:cubicBezTo>
                <a:cubicBezTo>
                  <a:pt x="4076651" y="8540"/>
                  <a:pt x="4334456" y="233257"/>
                  <a:pt x="4265006" y="533992"/>
                </a:cubicBezTo>
                <a:cubicBezTo>
                  <a:pt x="4299463" y="663570"/>
                  <a:pt x="4244787" y="949786"/>
                  <a:pt x="4265006" y="1089328"/>
                </a:cubicBezTo>
                <a:cubicBezTo>
                  <a:pt x="4285225" y="1228870"/>
                  <a:pt x="4205237" y="1371538"/>
                  <a:pt x="4265006" y="1623304"/>
                </a:cubicBezTo>
                <a:cubicBezTo>
                  <a:pt x="4324775" y="1875070"/>
                  <a:pt x="4218750" y="1915489"/>
                  <a:pt x="4265006" y="2093203"/>
                </a:cubicBezTo>
                <a:cubicBezTo>
                  <a:pt x="4311262" y="2270917"/>
                  <a:pt x="4226293" y="2389169"/>
                  <a:pt x="4265006" y="2669898"/>
                </a:cubicBezTo>
                <a:cubicBezTo>
                  <a:pt x="4244005" y="2971000"/>
                  <a:pt x="4079439" y="3216122"/>
                  <a:pt x="3731014" y="3203890"/>
                </a:cubicBezTo>
                <a:cubicBezTo>
                  <a:pt x="3588462" y="3209860"/>
                  <a:pt x="3404895" y="3177962"/>
                  <a:pt x="3230147" y="3203890"/>
                </a:cubicBezTo>
                <a:cubicBezTo>
                  <a:pt x="3055399" y="3229818"/>
                  <a:pt x="2910174" y="3185654"/>
                  <a:pt x="2633370" y="3203890"/>
                </a:cubicBezTo>
                <a:cubicBezTo>
                  <a:pt x="2356566" y="3222126"/>
                  <a:pt x="2317260" y="3169843"/>
                  <a:pt x="2196443" y="3203890"/>
                </a:cubicBezTo>
                <a:cubicBezTo>
                  <a:pt x="2075626" y="3237937"/>
                  <a:pt x="1844061" y="3155844"/>
                  <a:pt x="1695577" y="3203890"/>
                </a:cubicBezTo>
                <a:cubicBezTo>
                  <a:pt x="1547093" y="3251936"/>
                  <a:pt x="1286554" y="3162145"/>
                  <a:pt x="1130769" y="3203890"/>
                </a:cubicBezTo>
                <a:cubicBezTo>
                  <a:pt x="974984" y="3245635"/>
                  <a:pt x="828453" y="3152465"/>
                  <a:pt x="533992" y="3203890"/>
                </a:cubicBezTo>
                <a:cubicBezTo>
                  <a:pt x="251550" y="3206291"/>
                  <a:pt x="-68627" y="2965076"/>
                  <a:pt x="0" y="2669898"/>
                </a:cubicBezTo>
                <a:cubicBezTo>
                  <a:pt x="-14522" y="2426995"/>
                  <a:pt x="55076" y="2299626"/>
                  <a:pt x="0" y="2178640"/>
                </a:cubicBezTo>
                <a:cubicBezTo>
                  <a:pt x="-55076" y="2057654"/>
                  <a:pt x="38411" y="1866933"/>
                  <a:pt x="0" y="1623304"/>
                </a:cubicBezTo>
                <a:cubicBezTo>
                  <a:pt x="-38411" y="1379675"/>
                  <a:pt x="8790" y="1249436"/>
                  <a:pt x="0" y="1046609"/>
                </a:cubicBezTo>
                <a:cubicBezTo>
                  <a:pt x="-8790" y="843783"/>
                  <a:pt x="35161" y="647375"/>
                  <a:pt x="0" y="533992"/>
                </a:cubicBezTo>
                <a:close/>
              </a:path>
              <a:path w="4265006" h="3203890" stroke="0" extrusionOk="0">
                <a:moveTo>
                  <a:pt x="0" y="533992"/>
                </a:moveTo>
                <a:cubicBezTo>
                  <a:pt x="-30438" y="184674"/>
                  <a:pt x="266487" y="-8200"/>
                  <a:pt x="533992" y="0"/>
                </a:cubicBezTo>
                <a:cubicBezTo>
                  <a:pt x="657346" y="-47981"/>
                  <a:pt x="924980" y="30052"/>
                  <a:pt x="1066829" y="0"/>
                </a:cubicBezTo>
                <a:cubicBezTo>
                  <a:pt x="1208678" y="-30052"/>
                  <a:pt x="1353935" y="47783"/>
                  <a:pt x="1503755" y="0"/>
                </a:cubicBezTo>
                <a:cubicBezTo>
                  <a:pt x="1653575" y="-47783"/>
                  <a:pt x="1756903" y="12"/>
                  <a:pt x="1940682" y="0"/>
                </a:cubicBezTo>
                <a:cubicBezTo>
                  <a:pt x="2124461" y="-12"/>
                  <a:pt x="2289963" y="18722"/>
                  <a:pt x="2409578" y="0"/>
                </a:cubicBezTo>
                <a:cubicBezTo>
                  <a:pt x="2529193" y="-18722"/>
                  <a:pt x="2883982" y="44595"/>
                  <a:pt x="3006356" y="0"/>
                </a:cubicBezTo>
                <a:cubicBezTo>
                  <a:pt x="3128730" y="-44595"/>
                  <a:pt x="3450653" y="79708"/>
                  <a:pt x="3731014" y="0"/>
                </a:cubicBezTo>
                <a:cubicBezTo>
                  <a:pt x="3981142" y="21382"/>
                  <a:pt x="4331874" y="197046"/>
                  <a:pt x="4265006" y="533992"/>
                </a:cubicBezTo>
                <a:cubicBezTo>
                  <a:pt x="4287942" y="694395"/>
                  <a:pt x="4220557" y="870641"/>
                  <a:pt x="4265006" y="1025250"/>
                </a:cubicBezTo>
                <a:cubicBezTo>
                  <a:pt x="4309455" y="1179859"/>
                  <a:pt x="4258872" y="1451133"/>
                  <a:pt x="4265006" y="1601945"/>
                </a:cubicBezTo>
                <a:cubicBezTo>
                  <a:pt x="4271140" y="1752758"/>
                  <a:pt x="4262056" y="2001244"/>
                  <a:pt x="4265006" y="2114562"/>
                </a:cubicBezTo>
                <a:cubicBezTo>
                  <a:pt x="4267956" y="2227880"/>
                  <a:pt x="4245110" y="2454053"/>
                  <a:pt x="4265006" y="2669898"/>
                </a:cubicBezTo>
                <a:cubicBezTo>
                  <a:pt x="4295416" y="2970523"/>
                  <a:pt x="4007965" y="3256528"/>
                  <a:pt x="3731014" y="3203890"/>
                </a:cubicBezTo>
                <a:cubicBezTo>
                  <a:pt x="3598713" y="3209233"/>
                  <a:pt x="3463189" y="3193879"/>
                  <a:pt x="3294088" y="3203890"/>
                </a:cubicBezTo>
                <a:cubicBezTo>
                  <a:pt x="3124987" y="3213901"/>
                  <a:pt x="2968628" y="3155605"/>
                  <a:pt x="2857161" y="3203890"/>
                </a:cubicBezTo>
                <a:cubicBezTo>
                  <a:pt x="2745694" y="3252175"/>
                  <a:pt x="2601272" y="3149244"/>
                  <a:pt x="2388265" y="3203890"/>
                </a:cubicBezTo>
                <a:cubicBezTo>
                  <a:pt x="2175258" y="3258536"/>
                  <a:pt x="2018953" y="3154431"/>
                  <a:pt x="1855428" y="3203890"/>
                </a:cubicBezTo>
                <a:cubicBezTo>
                  <a:pt x="1691903" y="3253349"/>
                  <a:pt x="1607025" y="3154670"/>
                  <a:pt x="1418501" y="3203890"/>
                </a:cubicBezTo>
                <a:cubicBezTo>
                  <a:pt x="1229977" y="3253110"/>
                  <a:pt x="950843" y="3167419"/>
                  <a:pt x="533992" y="3203890"/>
                </a:cubicBezTo>
                <a:cubicBezTo>
                  <a:pt x="232785" y="3207719"/>
                  <a:pt x="10120" y="2940669"/>
                  <a:pt x="0" y="2669898"/>
                </a:cubicBezTo>
                <a:cubicBezTo>
                  <a:pt x="-32779" y="2511524"/>
                  <a:pt x="33474" y="2395034"/>
                  <a:pt x="0" y="2157281"/>
                </a:cubicBezTo>
                <a:cubicBezTo>
                  <a:pt x="-33474" y="1919528"/>
                  <a:pt x="41151" y="1741851"/>
                  <a:pt x="0" y="1601945"/>
                </a:cubicBezTo>
                <a:cubicBezTo>
                  <a:pt x="-41151" y="1462039"/>
                  <a:pt x="57052" y="1269398"/>
                  <a:pt x="0" y="1110687"/>
                </a:cubicBezTo>
                <a:cubicBezTo>
                  <a:pt x="-57052" y="951976"/>
                  <a:pt x="19382" y="800938"/>
                  <a:pt x="0" y="533992"/>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r>
              <a:rPr lang="en-US" sz="1600" dirty="0">
                <a:latin typeface="Tw Cen MT" panose="020B0602020104020603" pitchFamily="34" charset="0"/>
              </a:rPr>
              <a:t>Wound healing:</a:t>
            </a:r>
          </a:p>
          <a:p>
            <a:pPr marL="285750" indent="-285750">
              <a:spcAft>
                <a:spcPts val="600"/>
              </a:spcAft>
              <a:buFont typeface="Arial" panose="020B0604020202020204" pitchFamily="34" charset="0"/>
              <a:buChar char="•"/>
            </a:pPr>
            <a:r>
              <a:rPr lang="en-US" sz="1400" dirty="0">
                <a:latin typeface="Tw Cen MT" panose="020B0602020104020603" pitchFamily="34" charset="0"/>
              </a:rPr>
              <a:t>Slower wound recovery (Gouin &amp; </a:t>
            </a:r>
            <a:r>
              <a:rPr lang="en-US" sz="1400" dirty="0" err="1">
                <a:latin typeface="Tw Cen MT" panose="020B0602020104020603" pitchFamily="34" charset="0"/>
              </a:rPr>
              <a:t>Kiecolt</a:t>
            </a:r>
            <a:r>
              <a:rPr lang="en-US" sz="1400" dirty="0">
                <a:latin typeface="Tw Cen MT" panose="020B0602020104020603" pitchFamily="34" charset="0"/>
              </a:rPr>
              <a:t>-Glaser (2011)</a:t>
            </a:r>
            <a:endParaRPr lang="en-US" sz="1600" dirty="0">
              <a:latin typeface="Tw Cen MT" panose="020B0602020104020603" pitchFamily="34" charset="0"/>
            </a:endParaRPr>
          </a:p>
          <a:p>
            <a:pPr>
              <a:spcBef>
                <a:spcPts val="600"/>
              </a:spcBef>
            </a:pPr>
            <a:r>
              <a:rPr lang="en-US" sz="1600" dirty="0">
                <a:latin typeface="Tw Cen MT" panose="020B0602020104020603" pitchFamily="34" charset="0"/>
              </a:rPr>
              <a:t>Surgery complications:</a:t>
            </a:r>
          </a:p>
          <a:p>
            <a:pPr marL="285750" indent="-285750">
              <a:spcAft>
                <a:spcPts val="600"/>
              </a:spcAft>
              <a:buFont typeface="Arial" panose="020B0604020202020204" pitchFamily="34" charset="0"/>
              <a:buChar char="•"/>
            </a:pPr>
            <a:r>
              <a:rPr lang="en-US" sz="1400" dirty="0">
                <a:latin typeface="Tw Cen MT" panose="020B0602020104020603" pitchFamily="34" charset="0"/>
              </a:rPr>
              <a:t>Increased complications post-operation (</a:t>
            </a:r>
            <a:r>
              <a:rPr lang="en-US" sz="1400" dirty="0" err="1">
                <a:latin typeface="Tw Cen MT" panose="020B0602020104020603" pitchFamily="34" charset="0"/>
              </a:rPr>
              <a:t>Mavros</a:t>
            </a:r>
            <a:r>
              <a:rPr lang="en-US" sz="1400" dirty="0">
                <a:latin typeface="Tw Cen MT" panose="020B0602020104020603" pitchFamily="34" charset="0"/>
              </a:rPr>
              <a:t> et al., 2011)</a:t>
            </a:r>
            <a:r>
              <a:rPr lang="en-AU" sz="1400" dirty="0">
                <a:latin typeface="Tw Cen MT" panose="020B0602020104020603" pitchFamily="34" charset="0"/>
              </a:rPr>
              <a:t> </a:t>
            </a:r>
          </a:p>
          <a:p>
            <a:pPr>
              <a:spcBef>
                <a:spcPts val="600"/>
              </a:spcBef>
            </a:pPr>
            <a:r>
              <a:rPr lang="en-AU" sz="1600" dirty="0">
                <a:latin typeface="Tw Cen MT" panose="020B0602020104020603" pitchFamily="34" charset="0"/>
              </a:rPr>
              <a:t>The common cold:</a:t>
            </a:r>
          </a:p>
          <a:p>
            <a:pPr marL="285750" indent="-285750">
              <a:spcAft>
                <a:spcPts val="600"/>
              </a:spcAft>
              <a:buFont typeface="Arial" panose="020B0604020202020204" pitchFamily="34" charset="0"/>
              <a:buChar char="•"/>
            </a:pPr>
            <a:r>
              <a:rPr lang="en-AU" sz="1400" dirty="0">
                <a:latin typeface="Tw Cen MT" panose="020B0602020104020603" pitchFamily="34" charset="0"/>
              </a:rPr>
              <a:t>Increased risk (Cohen et al. 1991; </a:t>
            </a:r>
            <a:r>
              <a:rPr lang="en-US" sz="1400" dirty="0" err="1">
                <a:latin typeface="Tw Cen MT" panose="020B0602020104020603" pitchFamily="34" charset="0"/>
              </a:rPr>
              <a:t>Takkouche</a:t>
            </a:r>
            <a:r>
              <a:rPr lang="en-US" sz="1400" dirty="0">
                <a:latin typeface="Tw Cen MT" panose="020B0602020104020603" pitchFamily="34" charset="0"/>
              </a:rPr>
              <a:t> et al., 2001)</a:t>
            </a:r>
          </a:p>
          <a:p>
            <a:pPr>
              <a:spcBef>
                <a:spcPts val="600"/>
              </a:spcBef>
            </a:pPr>
            <a:r>
              <a:rPr lang="en-US" sz="1400" dirty="0">
                <a:latin typeface="Tw Cen MT" panose="020B0602020104020603" pitchFamily="34" charset="0"/>
              </a:rPr>
              <a:t>COVID-19:</a:t>
            </a:r>
          </a:p>
          <a:p>
            <a:pPr marL="285750" indent="-285750">
              <a:spcAft>
                <a:spcPts val="600"/>
              </a:spcAft>
              <a:buFont typeface="Arial" panose="020B0604020202020204" pitchFamily="34" charset="0"/>
              <a:buChar char="•"/>
            </a:pPr>
            <a:r>
              <a:rPr lang="en-US" sz="1400" dirty="0">
                <a:latin typeface="Tw Cen MT" panose="020B0602020104020603" pitchFamily="34" charset="0"/>
              </a:rPr>
              <a:t>Poorer outcomes (</a:t>
            </a:r>
            <a:r>
              <a:rPr lang="en-AU" sz="1400" dirty="0" err="1">
                <a:latin typeface="Tw Cen MT" panose="020B0602020104020603" pitchFamily="34" charset="0"/>
              </a:rPr>
              <a:t>Ramezani</a:t>
            </a:r>
            <a:r>
              <a:rPr lang="en-AU" sz="1400" dirty="0">
                <a:latin typeface="Tw Cen MT" panose="020B0602020104020603" pitchFamily="34" charset="0"/>
              </a:rPr>
              <a:t>, et al. 2020)</a:t>
            </a:r>
          </a:p>
        </p:txBody>
      </p:sp>
    </p:spTree>
    <p:custDataLst>
      <p:tags r:id="rId1"/>
    </p:custDataLst>
    <p:extLst>
      <p:ext uri="{BB962C8B-B14F-4D97-AF65-F5344CB8AC3E}">
        <p14:creationId xmlns:p14="http://schemas.microsoft.com/office/powerpoint/2010/main" val="257284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&amp; health</a:t>
            </a:r>
            <a:endParaRPr lang="en-US" sz="2000" dirty="0">
              <a:solidFill>
                <a:srgbClr val="002060"/>
              </a:solidFill>
              <a:latin typeface="Tw Cen MT" panose="020B0602020104020603" pitchFamily="34" charset="0"/>
            </a:endParaRPr>
          </a:p>
        </p:txBody>
      </p:sp>
      <p:sp>
        <p:nvSpPr>
          <p:cNvPr id="5" name="Oval 4">
            <a:extLst>
              <a:ext uri="{FF2B5EF4-FFF2-40B4-BE49-F238E27FC236}">
                <a16:creationId xmlns:a16="http://schemas.microsoft.com/office/drawing/2014/main" id="{293439AC-BE65-446C-9078-6223F53683AD}"/>
              </a:ext>
            </a:extLst>
          </p:cNvPr>
          <p:cNvSpPr/>
          <p:nvPr/>
        </p:nvSpPr>
        <p:spPr>
          <a:xfrm>
            <a:off x="1366319" y="3303888"/>
            <a:ext cx="1343956" cy="1200528"/>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200" b="1" dirty="0">
                <a:solidFill>
                  <a:schemeClr val="tx1"/>
                </a:solidFill>
                <a:latin typeface="Tw Cen MT" panose="020B0602020104020603" pitchFamily="34" charset="0"/>
              </a:rPr>
              <a:t>Elevated stress</a:t>
            </a:r>
            <a:endParaRPr lang="en-AU" sz="1050" dirty="0">
              <a:solidFill>
                <a:schemeClr val="tx1"/>
              </a:solidFill>
              <a:latin typeface="Tw Cen MT" panose="020B0602020104020603" pitchFamily="34" charset="0"/>
            </a:endParaRPr>
          </a:p>
        </p:txBody>
      </p:sp>
      <p:sp>
        <p:nvSpPr>
          <p:cNvPr id="6" name="Oval 5">
            <a:extLst>
              <a:ext uri="{FF2B5EF4-FFF2-40B4-BE49-F238E27FC236}">
                <a16:creationId xmlns:a16="http://schemas.microsoft.com/office/drawing/2014/main" id="{142C007F-D689-4EFC-BF0C-E1B3DD8DA96D}"/>
              </a:ext>
            </a:extLst>
          </p:cNvPr>
          <p:cNvSpPr/>
          <p:nvPr/>
        </p:nvSpPr>
        <p:spPr>
          <a:xfrm>
            <a:off x="6491916" y="3303888"/>
            <a:ext cx="1343956" cy="1200528"/>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200" b="1" dirty="0">
                <a:solidFill>
                  <a:schemeClr val="tx1"/>
                </a:solidFill>
                <a:latin typeface="Tw Cen MT" panose="020B0602020104020603" pitchFamily="34" charset="0"/>
              </a:rPr>
              <a:t>Poor health outcomes</a:t>
            </a:r>
            <a:endParaRPr lang="en-AU" sz="1050" dirty="0">
              <a:solidFill>
                <a:schemeClr val="tx1"/>
              </a:solidFill>
              <a:latin typeface="Tw Cen MT" panose="020B0602020104020603" pitchFamily="34" charset="0"/>
            </a:endParaRPr>
          </a:p>
        </p:txBody>
      </p:sp>
      <p:cxnSp>
        <p:nvCxnSpPr>
          <p:cNvPr id="8" name="Straight Arrow Connector 7">
            <a:extLst>
              <a:ext uri="{FF2B5EF4-FFF2-40B4-BE49-F238E27FC236}">
                <a16:creationId xmlns:a16="http://schemas.microsoft.com/office/drawing/2014/main" id="{F29291DA-3F4D-412F-9C38-FC8448F552F2}"/>
              </a:ext>
            </a:extLst>
          </p:cNvPr>
          <p:cNvCxnSpPr>
            <a:cxnSpLocks/>
            <a:stCxn id="5" idx="6"/>
            <a:endCxn id="6" idx="2"/>
          </p:cNvCxnSpPr>
          <p:nvPr/>
        </p:nvCxnSpPr>
        <p:spPr>
          <a:xfrm>
            <a:off x="2710275" y="3904152"/>
            <a:ext cx="3781641"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B624F7D-1A9B-4E0F-B3CF-78CA2D484E76}"/>
              </a:ext>
            </a:extLst>
          </p:cNvPr>
          <p:cNvSpPr/>
          <p:nvPr/>
        </p:nvSpPr>
        <p:spPr>
          <a:xfrm>
            <a:off x="4734177" y="3375009"/>
            <a:ext cx="1120865" cy="1038009"/>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Direct physiological changes</a:t>
            </a:r>
            <a:endParaRPr lang="en-AU" sz="800" dirty="0">
              <a:solidFill>
                <a:schemeClr val="tx1"/>
              </a:solidFill>
              <a:latin typeface="Tw Cen MT" panose="020B0602020104020603" pitchFamily="34" charset="0"/>
            </a:endParaRPr>
          </a:p>
        </p:txBody>
      </p:sp>
      <p:cxnSp>
        <p:nvCxnSpPr>
          <p:cNvPr id="14" name="Straight Arrow Connector 13">
            <a:extLst>
              <a:ext uri="{FF2B5EF4-FFF2-40B4-BE49-F238E27FC236}">
                <a16:creationId xmlns:a16="http://schemas.microsoft.com/office/drawing/2014/main" id="{14C16D80-4EDD-4AF8-A4B4-937C0B2BC914}"/>
              </a:ext>
            </a:extLst>
          </p:cNvPr>
          <p:cNvCxnSpPr>
            <a:cxnSpLocks/>
            <a:stCxn id="5" idx="0"/>
          </p:cNvCxnSpPr>
          <p:nvPr/>
        </p:nvCxnSpPr>
        <p:spPr>
          <a:xfrm flipV="1">
            <a:off x="2038297" y="2212305"/>
            <a:ext cx="265173" cy="1091583"/>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1AF198-7699-4D74-872C-805E2D1EB334}"/>
              </a:ext>
            </a:extLst>
          </p:cNvPr>
          <p:cNvCxnSpPr>
            <a:cxnSpLocks/>
            <a:stCxn id="5" idx="0"/>
            <a:endCxn id="12" idx="3"/>
          </p:cNvCxnSpPr>
          <p:nvPr/>
        </p:nvCxnSpPr>
        <p:spPr>
          <a:xfrm flipV="1">
            <a:off x="2038297" y="2586900"/>
            <a:ext cx="1061793" cy="71698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64075EF8-249E-43E0-A052-1B5293997304}"/>
              </a:ext>
            </a:extLst>
          </p:cNvPr>
          <p:cNvSpPr/>
          <p:nvPr/>
        </p:nvSpPr>
        <p:spPr>
          <a:xfrm>
            <a:off x="2569193" y="1249486"/>
            <a:ext cx="4405745" cy="2128058"/>
          </a:xfrm>
          <a:custGeom>
            <a:avLst/>
            <a:gdLst>
              <a:gd name="connsiteX0" fmla="*/ 0 w 4405745"/>
              <a:gd name="connsiteY0" fmla="*/ 0 h 2128058"/>
              <a:gd name="connsiteX1" fmla="*/ 2743200 w 4405745"/>
              <a:gd name="connsiteY1" fmla="*/ 548640 h 2128058"/>
              <a:gd name="connsiteX2" fmla="*/ 4405745 w 4405745"/>
              <a:gd name="connsiteY2" fmla="*/ 2128058 h 2128058"/>
            </a:gdLst>
            <a:ahLst/>
            <a:cxnLst>
              <a:cxn ang="0">
                <a:pos x="connsiteX0" y="connsiteY0"/>
              </a:cxn>
              <a:cxn ang="0">
                <a:pos x="connsiteX1" y="connsiteY1"/>
              </a:cxn>
              <a:cxn ang="0">
                <a:pos x="connsiteX2" y="connsiteY2"/>
              </a:cxn>
            </a:cxnLst>
            <a:rect l="l" t="t" r="r" b="b"/>
            <a:pathLst>
              <a:path w="4405745" h="2128058">
                <a:moveTo>
                  <a:pt x="0" y="0"/>
                </a:moveTo>
                <a:cubicBezTo>
                  <a:pt x="1004454" y="96982"/>
                  <a:pt x="2008909" y="193964"/>
                  <a:pt x="2743200" y="548640"/>
                </a:cubicBezTo>
                <a:cubicBezTo>
                  <a:pt x="3477491" y="903316"/>
                  <a:pt x="3941618" y="1515687"/>
                  <a:pt x="4405745" y="2128058"/>
                </a:cubicBezTo>
              </a:path>
            </a:pathLst>
          </a:custGeom>
          <a:noFill/>
          <a:ln w="571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Shape 32">
            <a:extLst>
              <a:ext uri="{FF2B5EF4-FFF2-40B4-BE49-F238E27FC236}">
                <a16:creationId xmlns:a16="http://schemas.microsoft.com/office/drawing/2014/main" id="{2562B540-D85A-4408-B4FA-002213463D0B}"/>
              </a:ext>
            </a:extLst>
          </p:cNvPr>
          <p:cNvSpPr/>
          <p:nvPr/>
        </p:nvSpPr>
        <p:spPr>
          <a:xfrm>
            <a:off x="4031868" y="1964776"/>
            <a:ext cx="1604159" cy="197034"/>
          </a:xfrm>
          <a:custGeom>
            <a:avLst/>
            <a:gdLst>
              <a:gd name="connsiteX0" fmla="*/ 0 w 1213658"/>
              <a:gd name="connsiteY0" fmla="*/ 117641 h 117641"/>
              <a:gd name="connsiteX1" fmla="*/ 1213658 w 1213658"/>
              <a:gd name="connsiteY1" fmla="*/ 1263 h 117641"/>
            </a:gdLst>
            <a:ahLst/>
            <a:cxnLst>
              <a:cxn ang="0">
                <a:pos x="connsiteX0" y="connsiteY0"/>
              </a:cxn>
              <a:cxn ang="0">
                <a:pos x="connsiteX1" y="connsiteY1"/>
              </a:cxn>
            </a:cxnLst>
            <a:rect l="l" t="t" r="r" b="b"/>
            <a:pathLst>
              <a:path w="1213658" h="117641">
                <a:moveTo>
                  <a:pt x="0" y="117641"/>
                </a:moveTo>
                <a:cubicBezTo>
                  <a:pt x="473825" y="53910"/>
                  <a:pt x="947651" y="-9821"/>
                  <a:pt x="1213658" y="1263"/>
                </a:cubicBez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Shape 33">
            <a:extLst>
              <a:ext uri="{FF2B5EF4-FFF2-40B4-BE49-F238E27FC236}">
                <a16:creationId xmlns:a16="http://schemas.microsoft.com/office/drawing/2014/main" id="{05789297-7984-4D68-973B-58557625FF56}"/>
              </a:ext>
            </a:extLst>
          </p:cNvPr>
          <p:cNvSpPr/>
          <p:nvPr/>
        </p:nvSpPr>
        <p:spPr>
          <a:xfrm>
            <a:off x="5234743" y="2586900"/>
            <a:ext cx="1120865" cy="133691"/>
          </a:xfrm>
          <a:custGeom>
            <a:avLst/>
            <a:gdLst>
              <a:gd name="connsiteX0" fmla="*/ 0 w 1213658"/>
              <a:gd name="connsiteY0" fmla="*/ 117641 h 117641"/>
              <a:gd name="connsiteX1" fmla="*/ 1213658 w 1213658"/>
              <a:gd name="connsiteY1" fmla="*/ 1263 h 117641"/>
            </a:gdLst>
            <a:ahLst/>
            <a:cxnLst>
              <a:cxn ang="0">
                <a:pos x="connsiteX0" y="connsiteY0"/>
              </a:cxn>
              <a:cxn ang="0">
                <a:pos x="connsiteX1" y="connsiteY1"/>
              </a:cxn>
            </a:cxnLst>
            <a:rect l="l" t="t" r="r" b="b"/>
            <a:pathLst>
              <a:path w="1213658" h="117641">
                <a:moveTo>
                  <a:pt x="0" y="117641"/>
                </a:moveTo>
                <a:cubicBezTo>
                  <a:pt x="473825" y="53910"/>
                  <a:pt x="947651" y="-9821"/>
                  <a:pt x="1213658" y="1263"/>
                </a:cubicBez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C6A9DFF6-4B06-4000-8126-697F220B6391}"/>
              </a:ext>
            </a:extLst>
          </p:cNvPr>
          <p:cNvSpPr/>
          <p:nvPr/>
        </p:nvSpPr>
        <p:spPr>
          <a:xfrm rot="9264071">
            <a:off x="2744484" y="3440777"/>
            <a:ext cx="3655032" cy="1668764"/>
          </a:xfrm>
          <a:custGeom>
            <a:avLst/>
            <a:gdLst>
              <a:gd name="connsiteX0" fmla="*/ 0 w 4405745"/>
              <a:gd name="connsiteY0" fmla="*/ 0 h 2128058"/>
              <a:gd name="connsiteX1" fmla="*/ 2743200 w 4405745"/>
              <a:gd name="connsiteY1" fmla="*/ 548640 h 2128058"/>
              <a:gd name="connsiteX2" fmla="*/ 4405745 w 4405745"/>
              <a:gd name="connsiteY2" fmla="*/ 2128058 h 2128058"/>
            </a:gdLst>
            <a:ahLst/>
            <a:cxnLst>
              <a:cxn ang="0">
                <a:pos x="connsiteX0" y="connsiteY0"/>
              </a:cxn>
              <a:cxn ang="0">
                <a:pos x="connsiteX1" y="connsiteY1"/>
              </a:cxn>
              <a:cxn ang="0">
                <a:pos x="connsiteX2" y="connsiteY2"/>
              </a:cxn>
            </a:cxnLst>
            <a:rect l="l" t="t" r="r" b="b"/>
            <a:pathLst>
              <a:path w="4405745" h="2128058">
                <a:moveTo>
                  <a:pt x="0" y="0"/>
                </a:moveTo>
                <a:cubicBezTo>
                  <a:pt x="1004454" y="96982"/>
                  <a:pt x="2008909" y="193964"/>
                  <a:pt x="2743200" y="548640"/>
                </a:cubicBezTo>
                <a:cubicBezTo>
                  <a:pt x="3477491" y="903316"/>
                  <a:pt x="3941618" y="1515687"/>
                  <a:pt x="4405745" y="2128058"/>
                </a:cubicBezTo>
              </a:path>
            </a:pathLst>
          </a:custGeom>
          <a:noFill/>
          <a:ln w="57150">
            <a:solidFill>
              <a:srgbClr val="00206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71713E1B-656E-4984-8CDD-F2CE9615676A}"/>
              </a:ext>
            </a:extLst>
          </p:cNvPr>
          <p:cNvSpPr/>
          <p:nvPr/>
        </p:nvSpPr>
        <p:spPr>
          <a:xfrm>
            <a:off x="1724734" y="1160952"/>
            <a:ext cx="1120865" cy="1038012"/>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Behavioural response to stress</a:t>
            </a:r>
            <a:endParaRPr lang="en-AU" sz="800" dirty="0">
              <a:solidFill>
                <a:schemeClr val="tx1"/>
              </a:solidFill>
              <a:latin typeface="Tw Cen MT" panose="020B0602020104020603" pitchFamily="34" charset="0"/>
            </a:endParaRPr>
          </a:p>
        </p:txBody>
      </p:sp>
      <p:sp>
        <p:nvSpPr>
          <p:cNvPr id="12" name="Oval 11">
            <a:extLst>
              <a:ext uri="{FF2B5EF4-FFF2-40B4-BE49-F238E27FC236}">
                <a16:creationId xmlns:a16="http://schemas.microsoft.com/office/drawing/2014/main" id="{BF8C6186-1E13-4C1D-B4DA-CD484A827ABD}"/>
              </a:ext>
            </a:extLst>
          </p:cNvPr>
          <p:cNvSpPr/>
          <p:nvPr/>
        </p:nvSpPr>
        <p:spPr>
          <a:xfrm>
            <a:off x="2935943" y="1700902"/>
            <a:ext cx="1120865" cy="1038011"/>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Personality type</a:t>
            </a:r>
            <a:endParaRPr lang="en-AU" sz="800" dirty="0">
              <a:solidFill>
                <a:schemeClr val="tx1"/>
              </a:solidFill>
              <a:latin typeface="Tw Cen MT" panose="020B0602020104020603" pitchFamily="34" charset="0"/>
            </a:endParaRPr>
          </a:p>
        </p:txBody>
      </p:sp>
      <p:sp>
        <p:nvSpPr>
          <p:cNvPr id="13" name="Oval 12">
            <a:extLst>
              <a:ext uri="{FF2B5EF4-FFF2-40B4-BE49-F238E27FC236}">
                <a16:creationId xmlns:a16="http://schemas.microsoft.com/office/drawing/2014/main" id="{014EAE3D-A9E3-4ABB-AAF4-B7A39286DBD4}"/>
              </a:ext>
            </a:extLst>
          </p:cNvPr>
          <p:cNvSpPr/>
          <p:nvPr/>
        </p:nvSpPr>
        <p:spPr>
          <a:xfrm>
            <a:off x="4147152" y="2250672"/>
            <a:ext cx="1120865" cy="1038010"/>
          </a:xfrm>
          <a:prstGeom prst="ellipse">
            <a:avLst/>
          </a:prstGeom>
          <a:solidFill>
            <a:schemeClr val="bg2"/>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p>
            <a:pPr algn="ctr"/>
            <a:r>
              <a:rPr lang="en-AU" sz="1000" b="1" dirty="0">
                <a:solidFill>
                  <a:schemeClr val="tx1"/>
                </a:solidFill>
                <a:latin typeface="Tw Cen MT" panose="020B0602020104020603" pitchFamily="34" charset="0"/>
              </a:rPr>
              <a:t>Use of services</a:t>
            </a:r>
            <a:endParaRPr lang="en-AU" sz="800" dirty="0">
              <a:solidFill>
                <a:schemeClr val="tx1"/>
              </a:solidFill>
              <a:latin typeface="Tw Cen MT" panose="020B0602020104020603" pitchFamily="34" charset="0"/>
            </a:endParaRPr>
          </a:p>
        </p:txBody>
      </p:sp>
      <p:cxnSp>
        <p:nvCxnSpPr>
          <p:cNvPr id="19" name="Straight Arrow Connector 18">
            <a:extLst>
              <a:ext uri="{FF2B5EF4-FFF2-40B4-BE49-F238E27FC236}">
                <a16:creationId xmlns:a16="http://schemas.microsoft.com/office/drawing/2014/main" id="{E0A08F94-12E6-4560-BA54-134747E98B26}"/>
              </a:ext>
            </a:extLst>
          </p:cNvPr>
          <p:cNvCxnSpPr>
            <a:cxnSpLocks/>
            <a:stCxn id="5" idx="0"/>
          </p:cNvCxnSpPr>
          <p:nvPr/>
        </p:nvCxnSpPr>
        <p:spPr>
          <a:xfrm flipV="1">
            <a:off x="2038297" y="2923412"/>
            <a:ext cx="2167943" cy="38047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33" grpId="0" animBg="1"/>
      <p:bldP spid="34" grpId="0" animBg="1"/>
      <p:bldP spid="16"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18</a:t>
            </a:fld>
            <a:endParaRPr lang="en-US" dirty="0"/>
          </a:p>
        </p:txBody>
      </p:sp>
      <p:sp>
        <p:nvSpPr>
          <p:cNvPr id="4" name="Title 3">
            <a:extLst>
              <a:ext uri="{FF2B5EF4-FFF2-40B4-BE49-F238E27FC236}">
                <a16:creationId xmlns:a16="http://schemas.microsoft.com/office/drawing/2014/main" id="{3180B977-E470-495D-A567-574DAF20C1AA}"/>
              </a:ext>
            </a:extLst>
          </p:cNvPr>
          <p:cNvSpPr>
            <a:spLocks noGrp="1"/>
          </p:cNvSpPr>
          <p:nvPr>
            <p:ph type="title"/>
          </p:nvPr>
        </p:nvSpPr>
        <p:spPr/>
        <p:txBody>
          <a:bodyPr>
            <a:noAutofit/>
          </a:bodyPr>
          <a:lstStyle/>
          <a:p>
            <a:r>
              <a:rPr lang="en-US" sz="2400" dirty="0">
                <a:solidFill>
                  <a:srgbClr val="002060"/>
                </a:solidFill>
              </a:rPr>
              <a:t>Stress &amp; illness</a:t>
            </a:r>
            <a:br>
              <a:rPr lang="en-US" sz="2400" dirty="0">
                <a:solidFill>
                  <a:srgbClr val="002060"/>
                </a:solidFill>
              </a:rPr>
            </a:br>
            <a:r>
              <a:rPr lang="en-US" sz="1400" dirty="0">
                <a:solidFill>
                  <a:srgbClr val="002060"/>
                </a:solidFill>
              </a:rPr>
              <a:t>Interactive Task</a:t>
            </a:r>
            <a:endParaRPr lang="en-AU" sz="1400" dirty="0">
              <a:solidFill>
                <a:srgbClr val="002060"/>
              </a:solidFill>
            </a:endParaRPr>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951909" y="2200164"/>
            <a:ext cx="4312019"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lnSpc>
                <a:spcPct val="150000"/>
              </a:lnSpc>
              <a:spcBef>
                <a:spcPts val="100"/>
              </a:spcBef>
            </a:pPr>
            <a:r>
              <a:rPr lang="en-US" sz="1600" b="0" dirty="0">
                <a:solidFill>
                  <a:srgbClr val="002060"/>
                </a:solidFill>
                <a:latin typeface="Tw Cen MT" panose="020B0602020104020603" pitchFamily="34" charset="0"/>
              </a:rPr>
              <a:t>How do you cope with stress?</a:t>
            </a:r>
          </a:p>
          <a:p>
            <a:pPr marL="285750" indent="-285750">
              <a:lnSpc>
                <a:spcPct val="150000"/>
              </a:lnSpc>
              <a:spcBef>
                <a:spcPts val="100"/>
              </a:spcBef>
              <a:buFont typeface="Arial" panose="020B0604020202020204" pitchFamily="34" charset="0"/>
              <a:buChar char="•"/>
            </a:pPr>
            <a:r>
              <a:rPr lang="en-US" sz="1200" b="0" dirty="0">
                <a:solidFill>
                  <a:srgbClr val="002060"/>
                </a:solidFill>
                <a:latin typeface="Tw Cen MT" panose="020B0602020104020603" pitchFamily="34" charset="0"/>
              </a:rPr>
              <a:t>Log on to </a:t>
            </a:r>
            <a:r>
              <a:rPr lang="en-US" sz="1200" b="0" dirty="0" err="1">
                <a:solidFill>
                  <a:srgbClr val="002060"/>
                </a:solidFill>
                <a:latin typeface="Tw Cen MT" panose="020B0602020104020603" pitchFamily="34" charset="0"/>
              </a:rPr>
              <a:t>Menti</a:t>
            </a:r>
            <a:r>
              <a:rPr lang="en-US" sz="1200" b="0" dirty="0">
                <a:solidFill>
                  <a:srgbClr val="002060"/>
                </a:solidFill>
                <a:latin typeface="Tw Cen MT" panose="020B0602020104020603" pitchFamily="34" charset="0"/>
              </a:rPr>
              <a:t> and add your thoughts and strategies </a:t>
            </a:r>
            <a:endParaRPr lang="en-US" sz="1200" b="0" dirty="0">
              <a:solidFill>
                <a:srgbClr val="002060"/>
              </a:solidFill>
              <a:latin typeface="Tw Cen MT" panose="020B0602020104020603" pitchFamily="34" charset="0"/>
              <a:sym typeface="Wingdings" panose="05000000000000000000" pitchFamily="2" charset="2"/>
            </a:endParaRPr>
          </a:p>
          <a:p>
            <a:pPr marL="285750" indent="-285750">
              <a:lnSpc>
                <a:spcPct val="150000"/>
              </a:lnSpc>
              <a:spcBef>
                <a:spcPts val="100"/>
              </a:spcBef>
              <a:buFont typeface="Arial" panose="020B0604020202020204" pitchFamily="34" charset="0"/>
              <a:buChar char="•"/>
            </a:pPr>
            <a:r>
              <a:rPr lang="en-US" sz="1200" b="0" dirty="0">
                <a:solidFill>
                  <a:srgbClr val="002060"/>
                </a:solidFill>
                <a:latin typeface="Tw Cen MT" panose="020B0602020104020603" pitchFamily="34" charset="0"/>
                <a:sym typeface="Wingdings" panose="05000000000000000000" pitchFamily="2" charset="2"/>
              </a:rPr>
              <a:t>Let’s share our experiences and later we’ll see how these compare with what psychological research &amp; theory says about coping strategies and styles</a:t>
            </a:r>
            <a:endParaRPr lang="en-US" sz="1050" b="0" dirty="0">
              <a:solidFill>
                <a:srgbClr val="002060"/>
              </a:solidFill>
            </a:endParaRPr>
          </a:p>
          <a:p>
            <a:pPr marL="892175" indent="-530225">
              <a:lnSpc>
                <a:spcPct val="150000"/>
              </a:lnSpc>
              <a:buFontTx/>
              <a:buChar char="-"/>
            </a:pPr>
            <a:endParaRPr lang="en-US" sz="1100" dirty="0">
              <a:solidFill>
                <a:srgbClr val="002060"/>
              </a:solidFill>
            </a:endParaRPr>
          </a:p>
          <a:p>
            <a:endParaRPr lang="en-AU" sz="2000" dirty="0">
              <a:solidFill>
                <a:srgbClr val="002060"/>
              </a:solidFill>
            </a:endParaRPr>
          </a:p>
        </p:txBody>
      </p:sp>
      <p:grpSp>
        <p:nvGrpSpPr>
          <p:cNvPr id="12" name="Group 11">
            <a:extLst>
              <a:ext uri="{FF2B5EF4-FFF2-40B4-BE49-F238E27FC236}">
                <a16:creationId xmlns:a16="http://schemas.microsoft.com/office/drawing/2014/main" id="{6DA8E2B5-A531-4FFB-BB12-44866871AE35}"/>
              </a:ext>
            </a:extLst>
          </p:cNvPr>
          <p:cNvGrpSpPr/>
          <p:nvPr/>
        </p:nvGrpSpPr>
        <p:grpSpPr>
          <a:xfrm>
            <a:off x="5109029" y="1379531"/>
            <a:ext cx="3516405" cy="3088122"/>
            <a:chOff x="4542127" y="595440"/>
            <a:chExt cx="4572000" cy="3781283"/>
          </a:xfrm>
        </p:grpSpPr>
        <p:sp>
          <p:nvSpPr>
            <p:cNvPr id="9" name="Rectangle: Rounded Corners 8">
              <a:extLst>
                <a:ext uri="{FF2B5EF4-FFF2-40B4-BE49-F238E27FC236}">
                  <a16:creationId xmlns:a16="http://schemas.microsoft.com/office/drawing/2014/main" id="{AEA6C8AA-69E8-444E-9136-50AAE628CB03}"/>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10" name="Picture 9" descr="Qr code&#10;&#10;Description automatically generated">
              <a:extLst>
                <a:ext uri="{FF2B5EF4-FFF2-40B4-BE49-F238E27FC236}">
                  <a16:creationId xmlns:a16="http://schemas.microsoft.com/office/drawing/2014/main" id="{69CAA6E4-D420-4AD5-B1C1-36279C92CF2A}"/>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6" name="TextBox 5">
              <a:extLst>
                <a:ext uri="{FF2B5EF4-FFF2-40B4-BE49-F238E27FC236}">
                  <a16:creationId xmlns:a16="http://schemas.microsoft.com/office/drawing/2014/main" id="{52521BD9-4A69-480D-B720-42220AB0F621}"/>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11" name="TextBox 10">
              <a:extLst>
                <a:ext uri="{FF2B5EF4-FFF2-40B4-BE49-F238E27FC236}">
                  <a16:creationId xmlns:a16="http://schemas.microsoft.com/office/drawing/2014/main" id="{8B8968C8-D4F3-4056-A8AA-740BD7216A93}"/>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GB" sz="1600" b="1" i="0" dirty="0">
                  <a:solidFill>
                    <a:srgbClr val="101834"/>
                  </a:solidFill>
                  <a:effectLst/>
                  <a:latin typeface="MentiText"/>
                </a:rPr>
                <a:t>4132 2041</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52874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19</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2 </a:t>
            </a:r>
            <a:br>
              <a:rPr lang="en-US" sz="5400" dirty="0">
                <a:solidFill>
                  <a:srgbClr val="002060"/>
                </a:solidFill>
              </a:rPr>
            </a:br>
            <a:br>
              <a:rPr lang="en-US" sz="5400" dirty="0">
                <a:solidFill>
                  <a:srgbClr val="002060"/>
                </a:solidFill>
              </a:rPr>
            </a:br>
            <a:r>
              <a:rPr lang="en-US" sz="5300" b="0" i="1" u="sng" dirty="0">
                <a:solidFill>
                  <a:srgbClr val="002060"/>
                </a:solidFill>
              </a:rPr>
              <a:t>Coping &amp; illness moderators</a:t>
            </a:r>
            <a:endParaRPr lang="en-AU" sz="5400" b="0" i="1" u="sng" dirty="0">
              <a:solidFill>
                <a:srgbClr val="002060"/>
              </a:solidFill>
            </a:endParaRPr>
          </a:p>
        </p:txBody>
      </p:sp>
    </p:spTree>
    <p:extLst>
      <p:ext uri="{BB962C8B-B14F-4D97-AF65-F5344CB8AC3E}">
        <p14:creationId xmlns:p14="http://schemas.microsoft.com/office/powerpoint/2010/main" val="357333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5AD06F-C356-6B42-8DE5-797F23394C55}"/>
              </a:ext>
            </a:extLst>
          </p:cNvPr>
          <p:cNvSpPr>
            <a:spLocks noGrp="1"/>
          </p:cNvSpPr>
          <p:nvPr>
            <p:ph sz="half" idx="13"/>
          </p:nvPr>
        </p:nvSpPr>
        <p:spPr>
          <a:xfrm>
            <a:off x="402573" y="2076934"/>
            <a:ext cx="4751988" cy="3398762"/>
          </a:xfrm>
        </p:spPr>
        <p:txBody>
          <a:bodyPr>
            <a:normAutofit/>
          </a:bodyPr>
          <a:lstStyle/>
          <a:p>
            <a:endParaRPr lang="en-US" sz="1800" b="1" dirty="0">
              <a:latin typeface="Tw Cen MT" panose="020B0602020104020603" pitchFamily="34" charset="0"/>
            </a:endParaRPr>
          </a:p>
          <a:p>
            <a:r>
              <a:rPr lang="en-US" sz="1800" b="1" dirty="0">
                <a:latin typeface="Tw Cen MT" panose="020B0602020104020603" pitchFamily="34" charset="0"/>
              </a:rPr>
              <a:t>Name: </a:t>
            </a:r>
            <a:r>
              <a:rPr lang="en-US" sz="1800" dirty="0">
                <a:latin typeface="Tw Cen MT" panose="020B0602020104020603" pitchFamily="34" charset="0"/>
              </a:rPr>
              <a:t>Dr Rob Heirene</a:t>
            </a:r>
          </a:p>
          <a:p>
            <a:r>
              <a:rPr lang="en-US" sz="1800" b="1" dirty="0">
                <a:latin typeface="Tw Cen MT" panose="020B0602020104020603" pitchFamily="34" charset="0"/>
              </a:rPr>
              <a:t>Office: </a:t>
            </a:r>
            <a:r>
              <a:rPr lang="en-US" sz="1800" dirty="0">
                <a:latin typeface="Tw Cen MT" panose="020B0602020104020603" pitchFamily="34" charset="0"/>
              </a:rPr>
              <a:t>A210 Portland Square</a:t>
            </a:r>
          </a:p>
          <a:p>
            <a:r>
              <a:rPr lang="en-US" sz="1800" b="1" dirty="0">
                <a:latin typeface="Tw Cen MT" panose="020B0602020104020603" pitchFamily="34" charset="0"/>
              </a:rPr>
              <a:t>Email: </a:t>
            </a:r>
            <a:r>
              <a:rPr lang="en-US" sz="1800" dirty="0">
                <a:latin typeface="Tw Cen MT" panose="020B0602020104020603" pitchFamily="34" charset="0"/>
              </a:rPr>
              <a:t>Rob.Heirene@Plymouth.ac.uk</a:t>
            </a:r>
          </a:p>
          <a:p>
            <a:pPr marL="0" indent="0">
              <a:buNone/>
            </a:pPr>
            <a:endParaRPr lang="en-US" sz="1800" dirty="0">
              <a:latin typeface="Tw Cen MT" panose="020B0602020104020603" pitchFamily="34" charset="0"/>
            </a:endParaRPr>
          </a:p>
          <a:p>
            <a:pPr>
              <a:buFontTx/>
              <a:buChar char="-"/>
            </a:pPr>
            <a:endParaRPr lang="en-US" sz="1400" b="1"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5E53B158-0EDD-9041-97BA-0CE1BAD91FD9}"/>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2</a:t>
            </a:fld>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27F3AED9-2D83-8B4A-AC55-0A0C84F3EF76}"/>
              </a:ext>
            </a:extLst>
          </p:cNvPr>
          <p:cNvSpPr>
            <a:spLocks noGrp="1"/>
          </p:cNvSpPr>
          <p:nvPr>
            <p:ph type="title"/>
          </p:nvPr>
        </p:nvSpPr>
        <p:spPr/>
        <p:txBody>
          <a:bodyPr/>
          <a:lstStyle/>
          <a:p>
            <a:r>
              <a:rPr lang="en-US" dirty="0">
                <a:solidFill>
                  <a:srgbClr val="002060"/>
                </a:solidFill>
                <a:latin typeface="Tw Cen MT" panose="020B0602020104020603" pitchFamily="34" charset="0"/>
              </a:rPr>
              <a:t>About me</a:t>
            </a:r>
          </a:p>
        </p:txBody>
      </p:sp>
      <p:pic>
        <p:nvPicPr>
          <p:cNvPr id="1026" name="Picture 2">
            <a:extLst>
              <a:ext uri="{FF2B5EF4-FFF2-40B4-BE49-F238E27FC236}">
                <a16:creationId xmlns:a16="http://schemas.microsoft.com/office/drawing/2014/main" id="{1697D735-328C-452A-8A38-9EC45ACC1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005" y="1799273"/>
            <a:ext cx="4175433" cy="23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What is coping? </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273330" y="1297150"/>
            <a:ext cx="310291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What is it?</a:t>
            </a:r>
          </a:p>
          <a:p>
            <a:pPr>
              <a:spcBef>
                <a:spcPts val="100"/>
              </a:spcBef>
              <a:spcAft>
                <a:spcPts val="800"/>
              </a:spcAft>
              <a:buFontTx/>
              <a:buChar char="-"/>
            </a:pPr>
            <a:r>
              <a:rPr lang="en-US" sz="1400" dirty="0">
                <a:latin typeface="Tw Cen MT" panose="020B0602020104020603" pitchFamily="34" charset="0"/>
              </a:rPr>
              <a:t>Anything a person does to reduce the impact of the perceived or actual stressor</a:t>
            </a:r>
          </a:p>
          <a:p>
            <a:pPr>
              <a:spcBef>
                <a:spcPts val="100"/>
              </a:spcBef>
              <a:spcAft>
                <a:spcPts val="800"/>
              </a:spcAft>
              <a:buFontTx/>
              <a:buChar char="-"/>
            </a:pPr>
            <a:r>
              <a:rPr lang="en-US" sz="1400" dirty="0">
                <a:latin typeface="Tw Cen MT" panose="020B0602020104020603" pitchFamily="34" charset="0"/>
              </a:rPr>
              <a:t>A volitional effort to alter a stressor or how it’s interpreted</a:t>
            </a:r>
          </a:p>
          <a:p>
            <a:pPr marL="0" indent="0">
              <a:spcBef>
                <a:spcPts val="100"/>
              </a:spcBef>
              <a:spcAft>
                <a:spcPts val="800"/>
              </a:spcAft>
              <a:buNone/>
            </a:pPr>
            <a:r>
              <a:rPr lang="en-US" sz="1400" dirty="0">
                <a:latin typeface="Tw Cen MT" panose="020B0602020104020603" pitchFamily="34" charset="0"/>
              </a:rPr>
              <a:t>Adaptive coping:</a:t>
            </a:r>
          </a:p>
          <a:p>
            <a:pPr>
              <a:spcBef>
                <a:spcPts val="100"/>
              </a:spcBef>
              <a:spcAft>
                <a:spcPts val="800"/>
              </a:spcAft>
              <a:buFontTx/>
              <a:buChar char="-"/>
            </a:pPr>
            <a:r>
              <a:rPr lang="en-US" sz="1400" b="1" dirty="0">
                <a:latin typeface="Tw Cen MT" panose="020B0602020104020603" pitchFamily="34" charset="0"/>
              </a:rPr>
              <a:t>Adaptive coping </a:t>
            </a:r>
            <a:r>
              <a:rPr lang="en-US" sz="1400" dirty="0">
                <a:latin typeface="Tw Cen MT" panose="020B0602020104020603" pitchFamily="34" charset="0"/>
              </a:rPr>
              <a:t>increases our functioning and decreases the perceived level of stress</a:t>
            </a:r>
          </a:p>
          <a:p>
            <a:pPr>
              <a:spcBef>
                <a:spcPts val="100"/>
              </a:spcBef>
              <a:spcAft>
                <a:spcPts val="800"/>
              </a:spcAft>
              <a:buFontTx/>
              <a:buChar char="-"/>
            </a:pPr>
            <a:r>
              <a:rPr lang="en-US" sz="1400" b="1" dirty="0">
                <a:latin typeface="Tw Cen MT" panose="020B0602020104020603" pitchFamily="34" charset="0"/>
              </a:rPr>
              <a:t>Maladaptive coping </a:t>
            </a:r>
            <a:r>
              <a:rPr lang="en-US" sz="1400" dirty="0">
                <a:latin typeface="Tw Cen MT" panose="020B0602020104020603" pitchFamily="34" charset="0"/>
              </a:rPr>
              <a:t>temporarily decreases the perceived level of stress but may ultimately make it worse. May also de</a:t>
            </a:r>
          </a:p>
          <a:p>
            <a:pPr marL="0" indent="0">
              <a:spcBef>
                <a:spcPts val="100"/>
              </a:spcBef>
              <a:spcAft>
                <a:spcPts val="800"/>
              </a:spcAft>
              <a:buNone/>
            </a:pPr>
            <a:endParaRPr lang="en-US" sz="1400" dirty="0">
              <a:latin typeface="Tw Cen MT" panose="020B0602020104020603" pitchFamily="34" charset="0"/>
            </a:endParaRPr>
          </a:p>
        </p:txBody>
      </p:sp>
      <p:sp>
        <p:nvSpPr>
          <p:cNvPr id="8" name="Content Placeholder 1">
            <a:extLst>
              <a:ext uri="{FF2B5EF4-FFF2-40B4-BE49-F238E27FC236}">
                <a16:creationId xmlns:a16="http://schemas.microsoft.com/office/drawing/2014/main" id="{3AB28B55-1325-4F78-9262-5F6ED025C4F8}"/>
              </a:ext>
            </a:extLst>
          </p:cNvPr>
          <p:cNvSpPr txBox="1">
            <a:spLocks/>
          </p:cNvSpPr>
          <p:nvPr/>
        </p:nvSpPr>
        <p:spPr>
          <a:xfrm>
            <a:off x="3712752" y="2201280"/>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Coping efforts directed at the stressor in order to reduce the demands of it or increase one’s resources</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200" dirty="0"/>
          </a:p>
        </p:txBody>
      </p:sp>
      <p:sp>
        <p:nvSpPr>
          <p:cNvPr id="9" name="Rectangle: Rounded Corners 8">
            <a:extLst>
              <a:ext uri="{FF2B5EF4-FFF2-40B4-BE49-F238E27FC236}">
                <a16:creationId xmlns:a16="http://schemas.microsoft.com/office/drawing/2014/main" id="{73B3912D-CF4B-4E16-85D7-2319EABE02E2}"/>
              </a:ext>
            </a:extLst>
          </p:cNvPr>
          <p:cNvSpPr/>
          <p:nvPr/>
        </p:nvSpPr>
        <p:spPr>
          <a:xfrm>
            <a:off x="3487744" y="1702191"/>
            <a:ext cx="2505222" cy="444041"/>
          </a:xfrm>
          <a:custGeom>
            <a:avLst/>
            <a:gdLst>
              <a:gd name="connsiteX0" fmla="*/ 0 w 2505222"/>
              <a:gd name="connsiteY0" fmla="*/ 74008 h 444041"/>
              <a:gd name="connsiteX1" fmla="*/ 74008 w 2505222"/>
              <a:gd name="connsiteY1" fmla="*/ 0 h 444041"/>
              <a:gd name="connsiteX2" fmla="*/ 639737 w 2505222"/>
              <a:gd name="connsiteY2" fmla="*/ 0 h 444041"/>
              <a:gd name="connsiteX3" fmla="*/ 1252611 w 2505222"/>
              <a:gd name="connsiteY3" fmla="*/ 0 h 444041"/>
              <a:gd name="connsiteX4" fmla="*/ 1771196 w 2505222"/>
              <a:gd name="connsiteY4" fmla="*/ 0 h 444041"/>
              <a:gd name="connsiteX5" fmla="*/ 2431214 w 2505222"/>
              <a:gd name="connsiteY5" fmla="*/ 0 h 444041"/>
              <a:gd name="connsiteX6" fmla="*/ 2505222 w 2505222"/>
              <a:gd name="connsiteY6" fmla="*/ 74008 h 444041"/>
              <a:gd name="connsiteX7" fmla="*/ 2505222 w 2505222"/>
              <a:gd name="connsiteY7" fmla="*/ 370033 h 444041"/>
              <a:gd name="connsiteX8" fmla="*/ 2431214 w 2505222"/>
              <a:gd name="connsiteY8" fmla="*/ 444041 h 444041"/>
              <a:gd name="connsiteX9" fmla="*/ 1912629 w 2505222"/>
              <a:gd name="connsiteY9" fmla="*/ 444041 h 444041"/>
              <a:gd name="connsiteX10" fmla="*/ 1370471 w 2505222"/>
              <a:gd name="connsiteY10" fmla="*/ 444041 h 444041"/>
              <a:gd name="connsiteX11" fmla="*/ 781170 w 2505222"/>
              <a:gd name="connsiteY11" fmla="*/ 444041 h 444041"/>
              <a:gd name="connsiteX12" fmla="*/ 74008 w 2505222"/>
              <a:gd name="connsiteY12" fmla="*/ 444041 h 444041"/>
              <a:gd name="connsiteX13" fmla="*/ 0 w 2505222"/>
              <a:gd name="connsiteY13" fmla="*/ 370033 h 444041"/>
              <a:gd name="connsiteX14" fmla="*/ 0 w 2505222"/>
              <a:gd name="connsiteY14" fmla="*/ 74008 h 44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444041" extrusionOk="0">
                <a:moveTo>
                  <a:pt x="0" y="74008"/>
                </a:moveTo>
                <a:cubicBezTo>
                  <a:pt x="5966" y="26340"/>
                  <a:pt x="23396" y="-700"/>
                  <a:pt x="74008" y="0"/>
                </a:cubicBezTo>
                <a:cubicBezTo>
                  <a:pt x="287983" y="-25402"/>
                  <a:pt x="423107" y="11103"/>
                  <a:pt x="639737" y="0"/>
                </a:cubicBezTo>
                <a:cubicBezTo>
                  <a:pt x="856367" y="-11103"/>
                  <a:pt x="994926" y="54943"/>
                  <a:pt x="1252611" y="0"/>
                </a:cubicBezTo>
                <a:cubicBezTo>
                  <a:pt x="1510296" y="-54943"/>
                  <a:pt x="1563682" y="52460"/>
                  <a:pt x="1771196" y="0"/>
                </a:cubicBezTo>
                <a:cubicBezTo>
                  <a:pt x="1978710" y="-52460"/>
                  <a:pt x="2113160" y="27727"/>
                  <a:pt x="2431214" y="0"/>
                </a:cubicBezTo>
                <a:cubicBezTo>
                  <a:pt x="2465725" y="313"/>
                  <a:pt x="2514328" y="29700"/>
                  <a:pt x="2505222" y="74008"/>
                </a:cubicBezTo>
                <a:cubicBezTo>
                  <a:pt x="2536122" y="163398"/>
                  <a:pt x="2478834" y="286990"/>
                  <a:pt x="2505222" y="370033"/>
                </a:cubicBezTo>
                <a:cubicBezTo>
                  <a:pt x="2501603" y="412434"/>
                  <a:pt x="2471541" y="455553"/>
                  <a:pt x="2431214" y="444041"/>
                </a:cubicBezTo>
                <a:cubicBezTo>
                  <a:pt x="2222009" y="499193"/>
                  <a:pt x="2069739" y="409772"/>
                  <a:pt x="1912629" y="444041"/>
                </a:cubicBezTo>
                <a:cubicBezTo>
                  <a:pt x="1755519" y="478310"/>
                  <a:pt x="1485200" y="434653"/>
                  <a:pt x="1370471" y="444041"/>
                </a:cubicBezTo>
                <a:cubicBezTo>
                  <a:pt x="1255742" y="453429"/>
                  <a:pt x="924751" y="382010"/>
                  <a:pt x="781170" y="444041"/>
                </a:cubicBezTo>
                <a:cubicBezTo>
                  <a:pt x="637589" y="506072"/>
                  <a:pt x="248785" y="395307"/>
                  <a:pt x="74008" y="444041"/>
                </a:cubicBezTo>
                <a:cubicBezTo>
                  <a:pt x="36192" y="436790"/>
                  <a:pt x="-4892" y="417469"/>
                  <a:pt x="0" y="370033"/>
                </a:cubicBezTo>
                <a:cubicBezTo>
                  <a:pt x="-25663" y="292323"/>
                  <a:pt x="20846" y="138047"/>
                  <a:pt x="0" y="74008"/>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Problem-focused coping</a:t>
            </a:r>
          </a:p>
        </p:txBody>
      </p:sp>
      <p:sp>
        <p:nvSpPr>
          <p:cNvPr id="10" name="Rectangle: Rounded Corners 9">
            <a:extLst>
              <a:ext uri="{FF2B5EF4-FFF2-40B4-BE49-F238E27FC236}">
                <a16:creationId xmlns:a16="http://schemas.microsoft.com/office/drawing/2014/main" id="{D0CDFA4F-295F-4667-95A0-3FAAD74191E1}"/>
              </a:ext>
            </a:extLst>
          </p:cNvPr>
          <p:cNvSpPr/>
          <p:nvPr/>
        </p:nvSpPr>
        <p:spPr>
          <a:xfrm>
            <a:off x="3487745" y="3172291"/>
            <a:ext cx="2505222" cy="437044"/>
          </a:xfrm>
          <a:custGeom>
            <a:avLst/>
            <a:gdLst>
              <a:gd name="connsiteX0" fmla="*/ 0 w 2505222"/>
              <a:gd name="connsiteY0" fmla="*/ 72842 h 437044"/>
              <a:gd name="connsiteX1" fmla="*/ 72842 w 2505222"/>
              <a:gd name="connsiteY1" fmla="*/ 0 h 437044"/>
              <a:gd name="connsiteX2" fmla="*/ 639131 w 2505222"/>
              <a:gd name="connsiteY2" fmla="*/ 0 h 437044"/>
              <a:gd name="connsiteX3" fmla="*/ 1252611 w 2505222"/>
              <a:gd name="connsiteY3" fmla="*/ 0 h 437044"/>
              <a:gd name="connsiteX4" fmla="*/ 1771709 w 2505222"/>
              <a:gd name="connsiteY4" fmla="*/ 0 h 437044"/>
              <a:gd name="connsiteX5" fmla="*/ 2432380 w 2505222"/>
              <a:gd name="connsiteY5" fmla="*/ 0 h 437044"/>
              <a:gd name="connsiteX6" fmla="*/ 2505222 w 2505222"/>
              <a:gd name="connsiteY6" fmla="*/ 72842 h 437044"/>
              <a:gd name="connsiteX7" fmla="*/ 2505222 w 2505222"/>
              <a:gd name="connsiteY7" fmla="*/ 364202 h 437044"/>
              <a:gd name="connsiteX8" fmla="*/ 2432380 w 2505222"/>
              <a:gd name="connsiteY8" fmla="*/ 437044 h 437044"/>
              <a:gd name="connsiteX9" fmla="*/ 1913282 w 2505222"/>
              <a:gd name="connsiteY9" fmla="*/ 437044 h 437044"/>
              <a:gd name="connsiteX10" fmla="*/ 1370588 w 2505222"/>
              <a:gd name="connsiteY10" fmla="*/ 437044 h 437044"/>
              <a:gd name="connsiteX11" fmla="*/ 780703 w 2505222"/>
              <a:gd name="connsiteY11" fmla="*/ 437044 h 437044"/>
              <a:gd name="connsiteX12" fmla="*/ 72842 w 2505222"/>
              <a:gd name="connsiteY12" fmla="*/ 437044 h 437044"/>
              <a:gd name="connsiteX13" fmla="*/ 0 w 2505222"/>
              <a:gd name="connsiteY13" fmla="*/ 364202 h 437044"/>
              <a:gd name="connsiteX14" fmla="*/ 0 w 2505222"/>
              <a:gd name="connsiteY14" fmla="*/ 72842 h 43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437044" extrusionOk="0">
                <a:moveTo>
                  <a:pt x="0" y="72842"/>
                </a:moveTo>
                <a:cubicBezTo>
                  <a:pt x="5907" y="25884"/>
                  <a:pt x="28535" y="-293"/>
                  <a:pt x="72842" y="0"/>
                </a:cubicBezTo>
                <a:cubicBezTo>
                  <a:pt x="286279" y="-36740"/>
                  <a:pt x="429099" y="9644"/>
                  <a:pt x="639131" y="0"/>
                </a:cubicBezTo>
                <a:cubicBezTo>
                  <a:pt x="849163" y="-9644"/>
                  <a:pt x="956724" y="71640"/>
                  <a:pt x="1252611" y="0"/>
                </a:cubicBezTo>
                <a:cubicBezTo>
                  <a:pt x="1548498" y="-71640"/>
                  <a:pt x="1608026" y="2427"/>
                  <a:pt x="1771709" y="0"/>
                </a:cubicBezTo>
                <a:cubicBezTo>
                  <a:pt x="1935392" y="-2427"/>
                  <a:pt x="2298153" y="63552"/>
                  <a:pt x="2432380" y="0"/>
                </a:cubicBezTo>
                <a:cubicBezTo>
                  <a:pt x="2466138" y="319"/>
                  <a:pt x="2510724" y="30536"/>
                  <a:pt x="2505222" y="72842"/>
                </a:cubicBezTo>
                <a:cubicBezTo>
                  <a:pt x="2538786" y="189599"/>
                  <a:pt x="2484994" y="270154"/>
                  <a:pt x="2505222" y="364202"/>
                </a:cubicBezTo>
                <a:cubicBezTo>
                  <a:pt x="2497859" y="407541"/>
                  <a:pt x="2472055" y="448729"/>
                  <a:pt x="2432380" y="437044"/>
                </a:cubicBezTo>
                <a:cubicBezTo>
                  <a:pt x="2245695" y="446967"/>
                  <a:pt x="2081998" y="387882"/>
                  <a:pt x="1913282" y="437044"/>
                </a:cubicBezTo>
                <a:cubicBezTo>
                  <a:pt x="1744566" y="486206"/>
                  <a:pt x="1564313" y="387761"/>
                  <a:pt x="1370588" y="437044"/>
                </a:cubicBezTo>
                <a:cubicBezTo>
                  <a:pt x="1176863" y="486327"/>
                  <a:pt x="904546" y="408160"/>
                  <a:pt x="780703" y="437044"/>
                </a:cubicBezTo>
                <a:cubicBezTo>
                  <a:pt x="656861" y="465928"/>
                  <a:pt x="370758" y="357994"/>
                  <a:pt x="72842" y="437044"/>
                </a:cubicBezTo>
                <a:cubicBezTo>
                  <a:pt x="35925" y="429187"/>
                  <a:pt x="-7049" y="413889"/>
                  <a:pt x="0" y="364202"/>
                </a:cubicBezTo>
                <a:cubicBezTo>
                  <a:pt x="-22337" y="220393"/>
                  <a:pt x="25814" y="144274"/>
                  <a:pt x="0" y="72842"/>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solidFill>
                  <a:schemeClr val="tx1"/>
                </a:solidFill>
                <a:latin typeface="Filson Pro Book" panose="02000000000000000000" pitchFamily="50" charset="0"/>
              </a:rPr>
              <a:t>Emotion-focused coping</a:t>
            </a:r>
          </a:p>
        </p:txBody>
      </p:sp>
      <p:sp>
        <p:nvSpPr>
          <p:cNvPr id="11" name="Rectangle: Rounded Corners 10">
            <a:extLst>
              <a:ext uri="{FF2B5EF4-FFF2-40B4-BE49-F238E27FC236}">
                <a16:creationId xmlns:a16="http://schemas.microsoft.com/office/drawing/2014/main" id="{C4D788B5-FE1F-4C3C-A6F8-4B34EE92A583}"/>
              </a:ext>
            </a:extLst>
          </p:cNvPr>
          <p:cNvSpPr/>
          <p:nvPr/>
        </p:nvSpPr>
        <p:spPr>
          <a:xfrm>
            <a:off x="6254094" y="1673688"/>
            <a:ext cx="2505222" cy="527593"/>
          </a:xfrm>
          <a:custGeom>
            <a:avLst/>
            <a:gdLst>
              <a:gd name="connsiteX0" fmla="*/ 0 w 2505222"/>
              <a:gd name="connsiteY0" fmla="*/ 87934 h 527593"/>
              <a:gd name="connsiteX1" fmla="*/ 87934 w 2505222"/>
              <a:gd name="connsiteY1" fmla="*/ 0 h 527593"/>
              <a:gd name="connsiteX2" fmla="*/ 646979 w 2505222"/>
              <a:gd name="connsiteY2" fmla="*/ 0 h 527593"/>
              <a:gd name="connsiteX3" fmla="*/ 1252611 w 2505222"/>
              <a:gd name="connsiteY3" fmla="*/ 0 h 527593"/>
              <a:gd name="connsiteX4" fmla="*/ 1765069 w 2505222"/>
              <a:gd name="connsiteY4" fmla="*/ 0 h 527593"/>
              <a:gd name="connsiteX5" fmla="*/ 2417288 w 2505222"/>
              <a:gd name="connsiteY5" fmla="*/ 0 h 527593"/>
              <a:gd name="connsiteX6" fmla="*/ 2505222 w 2505222"/>
              <a:gd name="connsiteY6" fmla="*/ 87934 h 527593"/>
              <a:gd name="connsiteX7" fmla="*/ 2505222 w 2505222"/>
              <a:gd name="connsiteY7" fmla="*/ 439659 h 527593"/>
              <a:gd name="connsiteX8" fmla="*/ 2417288 w 2505222"/>
              <a:gd name="connsiteY8" fmla="*/ 527593 h 527593"/>
              <a:gd name="connsiteX9" fmla="*/ 1904830 w 2505222"/>
              <a:gd name="connsiteY9" fmla="*/ 527593 h 527593"/>
              <a:gd name="connsiteX10" fmla="*/ 1369079 w 2505222"/>
              <a:gd name="connsiteY10" fmla="*/ 527593 h 527593"/>
              <a:gd name="connsiteX11" fmla="*/ 786740 w 2505222"/>
              <a:gd name="connsiteY11" fmla="*/ 527593 h 527593"/>
              <a:gd name="connsiteX12" fmla="*/ 87934 w 2505222"/>
              <a:gd name="connsiteY12" fmla="*/ 527593 h 527593"/>
              <a:gd name="connsiteX13" fmla="*/ 0 w 2505222"/>
              <a:gd name="connsiteY13" fmla="*/ 439659 h 527593"/>
              <a:gd name="connsiteX14" fmla="*/ 0 w 2505222"/>
              <a:gd name="connsiteY14" fmla="*/ 87934 h 52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527593" extrusionOk="0">
                <a:moveTo>
                  <a:pt x="0" y="87934"/>
                </a:moveTo>
                <a:cubicBezTo>
                  <a:pt x="1225" y="37974"/>
                  <a:pt x="34212" y="-371"/>
                  <a:pt x="87934" y="0"/>
                </a:cubicBezTo>
                <a:cubicBezTo>
                  <a:pt x="277038" y="-50864"/>
                  <a:pt x="412216" y="45520"/>
                  <a:pt x="646979" y="0"/>
                </a:cubicBezTo>
                <a:cubicBezTo>
                  <a:pt x="881743" y="-45520"/>
                  <a:pt x="973541" y="69789"/>
                  <a:pt x="1252611" y="0"/>
                </a:cubicBezTo>
                <a:cubicBezTo>
                  <a:pt x="1531681" y="-69789"/>
                  <a:pt x="1570781" y="42785"/>
                  <a:pt x="1765069" y="0"/>
                </a:cubicBezTo>
                <a:cubicBezTo>
                  <a:pt x="1959357" y="-42785"/>
                  <a:pt x="2167539" y="11263"/>
                  <a:pt x="2417288" y="0"/>
                </a:cubicBezTo>
                <a:cubicBezTo>
                  <a:pt x="2460952" y="241"/>
                  <a:pt x="2508222" y="38237"/>
                  <a:pt x="2505222" y="87934"/>
                </a:cubicBezTo>
                <a:cubicBezTo>
                  <a:pt x="2512671" y="182016"/>
                  <a:pt x="2496375" y="351749"/>
                  <a:pt x="2505222" y="439659"/>
                </a:cubicBezTo>
                <a:cubicBezTo>
                  <a:pt x="2500429" y="490248"/>
                  <a:pt x="2465188" y="541601"/>
                  <a:pt x="2417288" y="527593"/>
                </a:cubicBezTo>
                <a:cubicBezTo>
                  <a:pt x="2246584" y="578805"/>
                  <a:pt x="2125097" y="515247"/>
                  <a:pt x="1904830" y="527593"/>
                </a:cubicBezTo>
                <a:cubicBezTo>
                  <a:pt x="1684563" y="539939"/>
                  <a:pt x="1620649" y="527470"/>
                  <a:pt x="1369079" y="527593"/>
                </a:cubicBezTo>
                <a:cubicBezTo>
                  <a:pt x="1117509" y="527716"/>
                  <a:pt x="938024" y="494099"/>
                  <a:pt x="786740" y="527593"/>
                </a:cubicBezTo>
                <a:cubicBezTo>
                  <a:pt x="635456" y="561087"/>
                  <a:pt x="284813" y="456941"/>
                  <a:pt x="87934" y="527593"/>
                </a:cubicBezTo>
                <a:cubicBezTo>
                  <a:pt x="44095" y="516384"/>
                  <a:pt x="-7245" y="497943"/>
                  <a:pt x="0" y="439659"/>
                </a:cubicBezTo>
                <a:cubicBezTo>
                  <a:pt x="-4606" y="328048"/>
                  <a:pt x="6893" y="200415"/>
                  <a:pt x="0" y="87934"/>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Attention/approach, monitoring, vigilant, active</a:t>
            </a:r>
          </a:p>
        </p:txBody>
      </p:sp>
      <p:sp>
        <p:nvSpPr>
          <p:cNvPr id="14" name="Rectangle: Rounded Corners 13">
            <a:extLst>
              <a:ext uri="{FF2B5EF4-FFF2-40B4-BE49-F238E27FC236}">
                <a16:creationId xmlns:a16="http://schemas.microsoft.com/office/drawing/2014/main" id="{6E5FF6B8-E5BA-4DF2-A059-804A30B4F603}"/>
              </a:ext>
            </a:extLst>
          </p:cNvPr>
          <p:cNvSpPr/>
          <p:nvPr/>
        </p:nvSpPr>
        <p:spPr>
          <a:xfrm>
            <a:off x="6306183" y="3145958"/>
            <a:ext cx="2505222" cy="527593"/>
          </a:xfrm>
          <a:custGeom>
            <a:avLst/>
            <a:gdLst>
              <a:gd name="connsiteX0" fmla="*/ 0 w 2505222"/>
              <a:gd name="connsiteY0" fmla="*/ 87934 h 527593"/>
              <a:gd name="connsiteX1" fmla="*/ 87934 w 2505222"/>
              <a:gd name="connsiteY1" fmla="*/ 0 h 527593"/>
              <a:gd name="connsiteX2" fmla="*/ 646979 w 2505222"/>
              <a:gd name="connsiteY2" fmla="*/ 0 h 527593"/>
              <a:gd name="connsiteX3" fmla="*/ 1252611 w 2505222"/>
              <a:gd name="connsiteY3" fmla="*/ 0 h 527593"/>
              <a:gd name="connsiteX4" fmla="*/ 1765069 w 2505222"/>
              <a:gd name="connsiteY4" fmla="*/ 0 h 527593"/>
              <a:gd name="connsiteX5" fmla="*/ 2417288 w 2505222"/>
              <a:gd name="connsiteY5" fmla="*/ 0 h 527593"/>
              <a:gd name="connsiteX6" fmla="*/ 2505222 w 2505222"/>
              <a:gd name="connsiteY6" fmla="*/ 87934 h 527593"/>
              <a:gd name="connsiteX7" fmla="*/ 2505222 w 2505222"/>
              <a:gd name="connsiteY7" fmla="*/ 439659 h 527593"/>
              <a:gd name="connsiteX8" fmla="*/ 2417288 w 2505222"/>
              <a:gd name="connsiteY8" fmla="*/ 527593 h 527593"/>
              <a:gd name="connsiteX9" fmla="*/ 1904830 w 2505222"/>
              <a:gd name="connsiteY9" fmla="*/ 527593 h 527593"/>
              <a:gd name="connsiteX10" fmla="*/ 1369079 w 2505222"/>
              <a:gd name="connsiteY10" fmla="*/ 527593 h 527593"/>
              <a:gd name="connsiteX11" fmla="*/ 786740 w 2505222"/>
              <a:gd name="connsiteY11" fmla="*/ 527593 h 527593"/>
              <a:gd name="connsiteX12" fmla="*/ 87934 w 2505222"/>
              <a:gd name="connsiteY12" fmla="*/ 527593 h 527593"/>
              <a:gd name="connsiteX13" fmla="*/ 0 w 2505222"/>
              <a:gd name="connsiteY13" fmla="*/ 439659 h 527593"/>
              <a:gd name="connsiteX14" fmla="*/ 0 w 2505222"/>
              <a:gd name="connsiteY14" fmla="*/ 87934 h 52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222" h="527593" extrusionOk="0">
                <a:moveTo>
                  <a:pt x="0" y="87934"/>
                </a:moveTo>
                <a:cubicBezTo>
                  <a:pt x="1225" y="37974"/>
                  <a:pt x="34212" y="-371"/>
                  <a:pt x="87934" y="0"/>
                </a:cubicBezTo>
                <a:cubicBezTo>
                  <a:pt x="277038" y="-50864"/>
                  <a:pt x="412216" y="45520"/>
                  <a:pt x="646979" y="0"/>
                </a:cubicBezTo>
                <a:cubicBezTo>
                  <a:pt x="881743" y="-45520"/>
                  <a:pt x="973541" y="69789"/>
                  <a:pt x="1252611" y="0"/>
                </a:cubicBezTo>
                <a:cubicBezTo>
                  <a:pt x="1531681" y="-69789"/>
                  <a:pt x="1570781" y="42785"/>
                  <a:pt x="1765069" y="0"/>
                </a:cubicBezTo>
                <a:cubicBezTo>
                  <a:pt x="1959357" y="-42785"/>
                  <a:pt x="2167539" y="11263"/>
                  <a:pt x="2417288" y="0"/>
                </a:cubicBezTo>
                <a:cubicBezTo>
                  <a:pt x="2460952" y="241"/>
                  <a:pt x="2508222" y="38237"/>
                  <a:pt x="2505222" y="87934"/>
                </a:cubicBezTo>
                <a:cubicBezTo>
                  <a:pt x="2512671" y="182016"/>
                  <a:pt x="2496375" y="351749"/>
                  <a:pt x="2505222" y="439659"/>
                </a:cubicBezTo>
                <a:cubicBezTo>
                  <a:pt x="2500429" y="490248"/>
                  <a:pt x="2465188" y="541601"/>
                  <a:pt x="2417288" y="527593"/>
                </a:cubicBezTo>
                <a:cubicBezTo>
                  <a:pt x="2246584" y="578805"/>
                  <a:pt x="2125097" y="515247"/>
                  <a:pt x="1904830" y="527593"/>
                </a:cubicBezTo>
                <a:cubicBezTo>
                  <a:pt x="1684563" y="539939"/>
                  <a:pt x="1620649" y="527470"/>
                  <a:pt x="1369079" y="527593"/>
                </a:cubicBezTo>
                <a:cubicBezTo>
                  <a:pt x="1117509" y="527716"/>
                  <a:pt x="938024" y="494099"/>
                  <a:pt x="786740" y="527593"/>
                </a:cubicBezTo>
                <a:cubicBezTo>
                  <a:pt x="635456" y="561087"/>
                  <a:pt x="284813" y="456941"/>
                  <a:pt x="87934" y="527593"/>
                </a:cubicBezTo>
                <a:cubicBezTo>
                  <a:pt x="44095" y="516384"/>
                  <a:pt x="-7245" y="497943"/>
                  <a:pt x="0" y="439659"/>
                </a:cubicBezTo>
                <a:cubicBezTo>
                  <a:pt x="-4606" y="328048"/>
                  <a:pt x="6893" y="200415"/>
                  <a:pt x="0" y="87934"/>
                </a:cubicBezTo>
                <a:close/>
              </a:path>
            </a:pathLst>
          </a:custGeom>
          <a:noFill/>
          <a:ln w="28575">
            <a:solidFill>
              <a:srgbClr val="002060"/>
            </a:solidFill>
            <a:extLst>
              <a:ext uri="{C807C97D-BFC1-408E-A445-0C87EB9F89A2}">
                <ask:lineSketchStyleProps xmlns:ask="http://schemas.microsoft.com/office/drawing/2018/sketchyshapes" sd="8474482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latin typeface="Filson Pro Book" panose="02000000000000000000" pitchFamily="50" charset="0"/>
              </a:rPr>
              <a:t>Avoidant, blunting, passive</a:t>
            </a:r>
          </a:p>
        </p:txBody>
      </p:sp>
      <p:sp>
        <p:nvSpPr>
          <p:cNvPr id="15" name="Content Placeholder 1">
            <a:extLst>
              <a:ext uri="{FF2B5EF4-FFF2-40B4-BE49-F238E27FC236}">
                <a16:creationId xmlns:a16="http://schemas.microsoft.com/office/drawing/2014/main" id="{C2C085A9-7325-4040-A3E3-679093F8970E}"/>
              </a:ext>
            </a:extLst>
          </p:cNvPr>
          <p:cNvSpPr txBox="1">
            <a:spLocks/>
          </p:cNvSpPr>
          <p:nvPr/>
        </p:nvSpPr>
        <p:spPr>
          <a:xfrm>
            <a:off x="3712752" y="3670098"/>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Coping efforts directed at managing the emotional response to the stressor</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200" dirty="0"/>
          </a:p>
        </p:txBody>
      </p:sp>
      <p:sp>
        <p:nvSpPr>
          <p:cNvPr id="18" name="Content Placeholder 1">
            <a:extLst>
              <a:ext uri="{FF2B5EF4-FFF2-40B4-BE49-F238E27FC236}">
                <a16:creationId xmlns:a16="http://schemas.microsoft.com/office/drawing/2014/main" id="{6B3692CD-687D-4D76-815A-A2162D9D3F2A}"/>
              </a:ext>
            </a:extLst>
          </p:cNvPr>
          <p:cNvSpPr txBox="1">
            <a:spLocks/>
          </p:cNvSpPr>
          <p:nvPr/>
        </p:nvSpPr>
        <p:spPr>
          <a:xfrm>
            <a:off x="6496813" y="2223470"/>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Efforts concerned with attending to the source of the stress and trying to deal with the problem</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100" dirty="0"/>
          </a:p>
        </p:txBody>
      </p:sp>
      <p:sp>
        <p:nvSpPr>
          <p:cNvPr id="19" name="Content Placeholder 1">
            <a:extLst>
              <a:ext uri="{FF2B5EF4-FFF2-40B4-BE49-F238E27FC236}">
                <a16:creationId xmlns:a16="http://schemas.microsoft.com/office/drawing/2014/main" id="{637F80BD-7381-423F-9CD6-2B0780D93268}"/>
              </a:ext>
            </a:extLst>
          </p:cNvPr>
          <p:cNvSpPr txBox="1">
            <a:spLocks/>
          </p:cNvSpPr>
          <p:nvPr/>
        </p:nvSpPr>
        <p:spPr>
          <a:xfrm>
            <a:off x="6548902" y="3736024"/>
            <a:ext cx="2019783" cy="675625"/>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100" dirty="0">
                <a:latin typeface="Tw Cen MT" panose="020B0602020104020603" pitchFamily="34" charset="0"/>
              </a:rPr>
              <a:t>Efforts concerned with avoiding or minimizing the threat of the stressor</a:t>
            </a:r>
          </a:p>
          <a:p>
            <a:pPr marL="0" indent="0" algn="ctr">
              <a:spcBef>
                <a:spcPts val="600"/>
              </a:spcBef>
              <a:buNone/>
            </a:pPr>
            <a:endParaRPr lang="en-US" sz="1100" dirty="0">
              <a:latin typeface="Tw Cen MT" panose="020B0602020104020603" pitchFamily="34" charset="0"/>
            </a:endParaRPr>
          </a:p>
          <a:p>
            <a:pPr marL="0" indent="0">
              <a:spcBef>
                <a:spcPts val="100"/>
              </a:spcBef>
              <a:buNone/>
            </a:pPr>
            <a:endParaRPr lang="en-US" sz="1100" dirty="0"/>
          </a:p>
        </p:txBody>
      </p:sp>
    </p:spTree>
    <p:extLst>
      <p:ext uri="{BB962C8B-B14F-4D97-AF65-F5344CB8AC3E}">
        <p14:creationId xmlns:p14="http://schemas.microsoft.com/office/powerpoint/2010/main" val="35682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5"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521343" y="1092807"/>
            <a:ext cx="414778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800" b="1" dirty="0">
                <a:latin typeface="Tw Cen MT" panose="020B0602020104020603" pitchFamily="34" charset="0"/>
              </a:rPr>
              <a:t>Big-5 and stress</a:t>
            </a:r>
            <a:endParaRPr lang="en-US" sz="1600" b="1" dirty="0">
              <a:latin typeface="Tw Cen MT" panose="020B0602020104020603" pitchFamily="34" charset="0"/>
            </a:endParaRPr>
          </a:p>
          <a:p>
            <a:pPr marL="0" indent="0">
              <a:spcBef>
                <a:spcPts val="100"/>
              </a:spcBef>
              <a:spcAft>
                <a:spcPts val="800"/>
              </a:spcAft>
              <a:buNone/>
            </a:pPr>
            <a:r>
              <a:rPr lang="en-US" sz="1600" b="1" dirty="0">
                <a:latin typeface="Tw Cen MT" panose="020B0602020104020603" pitchFamily="34" charset="0"/>
              </a:rPr>
              <a:t>Neuroticism</a:t>
            </a:r>
          </a:p>
          <a:p>
            <a:pPr>
              <a:spcBef>
                <a:spcPts val="100"/>
              </a:spcBef>
              <a:spcAft>
                <a:spcPts val="800"/>
              </a:spcAft>
              <a:buFontTx/>
              <a:buChar char="-"/>
            </a:pPr>
            <a:r>
              <a:rPr lang="en-US" sz="1600" dirty="0">
                <a:latin typeface="Tw Cen MT" panose="020B0602020104020603" pitchFamily="34" charset="0"/>
              </a:rPr>
              <a:t>high levels of neuroticism are typically associated with high levels of perceived distress, cortisol levels &amp; depression</a:t>
            </a:r>
            <a:r>
              <a:rPr lang="en-US" sz="1600" b="1" dirty="0">
                <a:latin typeface="Tw Cen MT" panose="020B0602020104020603" pitchFamily="34" charset="0"/>
              </a:rPr>
              <a:t> </a:t>
            </a:r>
            <a:r>
              <a:rPr lang="en-AU" sz="1600" dirty="0">
                <a:latin typeface="Tw Cen MT" panose="020B0602020104020603" pitchFamily="34" charset="0"/>
              </a:rPr>
              <a:t>(</a:t>
            </a:r>
            <a:r>
              <a:rPr lang="en-AU" sz="1600" dirty="0" err="1">
                <a:latin typeface="Tw Cen MT" panose="020B0602020104020603" pitchFamily="34" charset="0"/>
              </a:rPr>
              <a:t>Banjongrewadee</a:t>
            </a:r>
            <a:r>
              <a:rPr lang="en-AU" sz="1600" dirty="0">
                <a:latin typeface="Tw Cen MT" panose="020B0602020104020603" pitchFamily="34" charset="0"/>
              </a:rPr>
              <a:t> et al., 2020; </a:t>
            </a:r>
            <a:r>
              <a:rPr lang="en-US" sz="1600" dirty="0" err="1">
                <a:latin typeface="Tw Cen MT" panose="020B0602020104020603" pitchFamily="34" charset="0"/>
              </a:rPr>
              <a:t>Hudek-Knežević</a:t>
            </a:r>
            <a:r>
              <a:rPr lang="en-US" sz="1600" dirty="0">
                <a:latin typeface="Tw Cen MT" panose="020B0602020104020603" pitchFamily="34" charset="0"/>
              </a:rPr>
              <a:t>  &amp; </a:t>
            </a:r>
            <a:r>
              <a:rPr lang="en-US" sz="1600" dirty="0" err="1">
                <a:latin typeface="Tw Cen MT" panose="020B0602020104020603" pitchFamily="34" charset="0"/>
              </a:rPr>
              <a:t>Kardum</a:t>
            </a:r>
            <a:r>
              <a:rPr lang="en-US" sz="1600" dirty="0">
                <a:latin typeface="Tw Cen MT" panose="020B0602020104020603" pitchFamily="34" charset="0"/>
              </a:rPr>
              <a:t>, 2009; </a:t>
            </a:r>
            <a:r>
              <a:rPr lang="en-US" sz="1600" dirty="0" err="1">
                <a:latin typeface="Tw Cen MT" panose="020B0602020104020603" pitchFamily="34" charset="0"/>
              </a:rPr>
              <a:t>O’Súilleabháin</a:t>
            </a:r>
            <a:r>
              <a:rPr lang="en-US" sz="1600" dirty="0">
                <a:latin typeface="Tw Cen MT" panose="020B0602020104020603" pitchFamily="34" charset="0"/>
              </a:rPr>
              <a:t> et al., 2020)</a:t>
            </a:r>
            <a:endParaRPr lang="en-US" sz="1600" b="1" dirty="0">
              <a:latin typeface="Tw Cen MT" panose="020B0602020104020603" pitchFamily="34" charset="0"/>
            </a:endParaRPr>
          </a:p>
          <a:p>
            <a:pPr marL="0" indent="0">
              <a:spcBef>
                <a:spcPts val="100"/>
              </a:spcBef>
              <a:spcAft>
                <a:spcPts val="800"/>
              </a:spcAft>
              <a:buNone/>
            </a:pPr>
            <a:r>
              <a:rPr lang="en-US" sz="1600" b="1" dirty="0">
                <a:latin typeface="Tw Cen MT" panose="020B0602020104020603" pitchFamily="34" charset="0"/>
              </a:rPr>
              <a:t>Conscientiousness</a:t>
            </a:r>
          </a:p>
          <a:p>
            <a:pPr>
              <a:spcBef>
                <a:spcPts val="100"/>
              </a:spcBef>
              <a:spcAft>
                <a:spcPts val="800"/>
              </a:spcAft>
              <a:buFontTx/>
              <a:buChar char="-"/>
            </a:pPr>
            <a:r>
              <a:rPr lang="en-US" sz="1600" dirty="0">
                <a:latin typeface="Tw Cen MT" panose="020B0602020104020603" pitchFamily="34" charset="0"/>
              </a:rPr>
              <a:t>Associated with reduced cortisol levels and increased longevity (</a:t>
            </a:r>
            <a:r>
              <a:rPr lang="en-US" sz="1600" dirty="0" err="1">
                <a:latin typeface="Tw Cen MT" panose="020B0602020104020603" pitchFamily="34" charset="0"/>
              </a:rPr>
              <a:t>Bogg</a:t>
            </a:r>
            <a:r>
              <a:rPr lang="en-US" sz="1600" dirty="0">
                <a:latin typeface="Tw Cen MT" panose="020B0602020104020603" pitchFamily="34" charset="0"/>
              </a:rPr>
              <a:t> &amp; Roberts, 2004; Hill et al., 2011; Steptoe et al., 2017)</a:t>
            </a:r>
            <a:endParaRPr lang="en-US" sz="1600" b="1" dirty="0">
              <a:latin typeface="Tw Cen MT" panose="020B0602020104020603" pitchFamily="34" charset="0"/>
            </a:endParaRPr>
          </a:p>
        </p:txBody>
      </p:sp>
      <p:sp>
        <p:nvSpPr>
          <p:cNvPr id="12" name="Content Placeholder 1">
            <a:extLst>
              <a:ext uri="{FF2B5EF4-FFF2-40B4-BE49-F238E27FC236}">
                <a16:creationId xmlns:a16="http://schemas.microsoft.com/office/drawing/2014/main" id="{CF35BD7D-D3E6-488F-B5FF-A47555426AB4}"/>
              </a:ext>
            </a:extLst>
          </p:cNvPr>
          <p:cNvSpPr txBox="1">
            <a:spLocks/>
          </p:cNvSpPr>
          <p:nvPr/>
        </p:nvSpPr>
        <p:spPr>
          <a:xfrm>
            <a:off x="917294" y="1375728"/>
            <a:ext cx="33699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400" dirty="0">
              <a:latin typeface="Tw Cen MT" panose="020B0602020104020603" pitchFamily="34" charset="0"/>
            </a:endParaRPr>
          </a:p>
        </p:txBody>
      </p:sp>
      <p:pic>
        <p:nvPicPr>
          <p:cNvPr id="13" name="Graphic 12" descr="Badge 3 with solid fill">
            <a:extLst>
              <a:ext uri="{FF2B5EF4-FFF2-40B4-BE49-F238E27FC236}">
                <a16:creationId xmlns:a16="http://schemas.microsoft.com/office/drawing/2014/main" id="{8E0F108C-95A1-4329-9915-B231D2D958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832" y="2771729"/>
            <a:ext cx="379936" cy="379936"/>
          </a:xfrm>
          <a:prstGeom prst="rect">
            <a:avLst/>
          </a:prstGeom>
        </p:spPr>
      </p:pic>
      <p:pic>
        <p:nvPicPr>
          <p:cNvPr id="20" name="Graphic 19" descr="Badge with solid fill">
            <a:extLst>
              <a:ext uri="{FF2B5EF4-FFF2-40B4-BE49-F238E27FC236}">
                <a16:creationId xmlns:a16="http://schemas.microsoft.com/office/drawing/2014/main" id="{71F96C2C-2BD3-44DB-A972-42FEE7097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485" y="2199213"/>
            <a:ext cx="379936" cy="379936"/>
          </a:xfrm>
          <a:prstGeom prst="rect">
            <a:avLst/>
          </a:prstGeom>
        </p:spPr>
      </p:pic>
      <p:pic>
        <p:nvPicPr>
          <p:cNvPr id="21" name="Graphic 20" descr="Badge 1 with solid fill">
            <a:extLst>
              <a:ext uri="{FF2B5EF4-FFF2-40B4-BE49-F238E27FC236}">
                <a16:creationId xmlns:a16="http://schemas.microsoft.com/office/drawing/2014/main" id="{F5CC88DA-1BBB-436E-AF26-A99240EA48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485" y="1626697"/>
            <a:ext cx="379936" cy="379936"/>
          </a:xfrm>
          <a:prstGeom prst="rect">
            <a:avLst/>
          </a:prstGeom>
        </p:spPr>
      </p:pic>
      <p:pic>
        <p:nvPicPr>
          <p:cNvPr id="22" name="Graphic 21" descr="Badge 5 with solid fill">
            <a:extLst>
              <a:ext uri="{FF2B5EF4-FFF2-40B4-BE49-F238E27FC236}">
                <a16:creationId xmlns:a16="http://schemas.microsoft.com/office/drawing/2014/main" id="{8EBABA90-6227-4AA5-BCEF-D1AEF1FE88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5485" y="3916761"/>
            <a:ext cx="379936" cy="379936"/>
          </a:xfrm>
          <a:prstGeom prst="rect">
            <a:avLst/>
          </a:prstGeom>
        </p:spPr>
      </p:pic>
      <p:pic>
        <p:nvPicPr>
          <p:cNvPr id="23" name="Graphic 22" descr="Badge 4 with solid fill">
            <a:extLst>
              <a:ext uri="{FF2B5EF4-FFF2-40B4-BE49-F238E27FC236}">
                <a16:creationId xmlns:a16="http://schemas.microsoft.com/office/drawing/2014/main" id="{FF4CCF2E-58B4-4E95-9FC8-8FF11DD06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7832" y="3344245"/>
            <a:ext cx="379936" cy="379936"/>
          </a:xfrm>
          <a:prstGeom prst="rect">
            <a:avLst/>
          </a:prstGeom>
        </p:spPr>
      </p:pic>
      <p:grpSp>
        <p:nvGrpSpPr>
          <p:cNvPr id="24" name="Group 23">
            <a:extLst>
              <a:ext uri="{FF2B5EF4-FFF2-40B4-BE49-F238E27FC236}">
                <a16:creationId xmlns:a16="http://schemas.microsoft.com/office/drawing/2014/main" id="{3877A967-B971-437B-A808-129C217FBC85}"/>
              </a:ext>
            </a:extLst>
          </p:cNvPr>
          <p:cNvGrpSpPr/>
          <p:nvPr/>
        </p:nvGrpSpPr>
        <p:grpSpPr>
          <a:xfrm>
            <a:off x="1077800" y="1612873"/>
            <a:ext cx="3218797" cy="315516"/>
            <a:chOff x="709136" y="1771817"/>
            <a:chExt cx="3218797" cy="315516"/>
          </a:xfrm>
        </p:grpSpPr>
        <p:cxnSp>
          <p:nvCxnSpPr>
            <p:cNvPr id="25" name="Straight Arrow Connector 24">
              <a:extLst>
                <a:ext uri="{FF2B5EF4-FFF2-40B4-BE49-F238E27FC236}">
                  <a16:creationId xmlns:a16="http://schemas.microsoft.com/office/drawing/2014/main" id="{AB26FE10-C729-4659-81AB-9509C3D04C30}"/>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33C3920-2814-4A6A-A77B-7760E359A540}"/>
                </a:ext>
              </a:extLst>
            </p:cNvPr>
            <p:cNvGrpSpPr/>
            <p:nvPr/>
          </p:nvGrpSpPr>
          <p:grpSpPr>
            <a:xfrm>
              <a:off x="709136" y="1771817"/>
              <a:ext cx="3218797" cy="315516"/>
              <a:chOff x="653047" y="1992456"/>
              <a:chExt cx="3218797" cy="389840"/>
            </a:xfrm>
          </p:grpSpPr>
          <p:sp>
            <p:nvSpPr>
              <p:cNvPr id="27" name="Content Placeholder 1">
                <a:extLst>
                  <a:ext uri="{FF2B5EF4-FFF2-40B4-BE49-F238E27FC236}">
                    <a16:creationId xmlns:a16="http://schemas.microsoft.com/office/drawing/2014/main" id="{051D58C6-3DFC-4664-B68A-0F6516C104B6}"/>
                  </a:ext>
                </a:extLst>
              </p:cNvPr>
              <p:cNvSpPr txBox="1">
                <a:spLocks/>
              </p:cNvSpPr>
              <p:nvPr/>
            </p:nvSpPr>
            <p:spPr>
              <a:xfrm>
                <a:off x="2216358" y="1992456"/>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Neurotic</a:t>
                </a:r>
              </a:p>
              <a:p>
                <a:pPr marL="0" indent="0" algn="ctr">
                  <a:spcBef>
                    <a:spcPts val="600"/>
                  </a:spcBef>
                  <a:buNone/>
                </a:pPr>
                <a:endParaRPr lang="en-US" sz="800" dirty="0">
                  <a:latin typeface="Tw Cen MT" panose="020B0602020104020603" pitchFamily="34" charset="0"/>
                </a:endParaRPr>
              </a:p>
            </p:txBody>
          </p:sp>
          <p:sp>
            <p:nvSpPr>
              <p:cNvPr id="28" name="Content Placeholder 1">
                <a:extLst>
                  <a:ext uri="{FF2B5EF4-FFF2-40B4-BE49-F238E27FC236}">
                    <a16:creationId xmlns:a16="http://schemas.microsoft.com/office/drawing/2014/main" id="{B7C315FF-5CAC-4309-B044-FF22DAEDA0E6}"/>
                  </a:ext>
                </a:extLst>
              </p:cNvPr>
              <p:cNvSpPr txBox="1">
                <a:spLocks/>
              </p:cNvSpPr>
              <p:nvPr/>
            </p:nvSpPr>
            <p:spPr>
              <a:xfrm>
                <a:off x="653047" y="2010117"/>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Emotional stability</a:t>
                </a:r>
              </a:p>
              <a:p>
                <a:pPr marL="0" indent="0" algn="ctr">
                  <a:spcBef>
                    <a:spcPts val="600"/>
                  </a:spcBef>
                  <a:buNone/>
                </a:pPr>
                <a:endParaRPr lang="en-US" sz="800" dirty="0">
                  <a:latin typeface="Tw Cen MT" panose="020B0602020104020603" pitchFamily="34" charset="0"/>
                </a:endParaRPr>
              </a:p>
            </p:txBody>
          </p:sp>
        </p:grpSp>
      </p:grpSp>
      <p:grpSp>
        <p:nvGrpSpPr>
          <p:cNvPr id="29" name="Group 28">
            <a:extLst>
              <a:ext uri="{FF2B5EF4-FFF2-40B4-BE49-F238E27FC236}">
                <a16:creationId xmlns:a16="http://schemas.microsoft.com/office/drawing/2014/main" id="{3573C0FE-0EB1-4CC9-8B84-DA4CAFC62ED7}"/>
              </a:ext>
            </a:extLst>
          </p:cNvPr>
          <p:cNvGrpSpPr/>
          <p:nvPr/>
        </p:nvGrpSpPr>
        <p:grpSpPr>
          <a:xfrm>
            <a:off x="858546" y="2767048"/>
            <a:ext cx="3516798" cy="327622"/>
            <a:chOff x="488684" y="1771694"/>
            <a:chExt cx="3516798" cy="327622"/>
          </a:xfrm>
        </p:grpSpPr>
        <p:cxnSp>
          <p:nvCxnSpPr>
            <p:cNvPr id="30" name="Straight Arrow Connector 29">
              <a:extLst>
                <a:ext uri="{FF2B5EF4-FFF2-40B4-BE49-F238E27FC236}">
                  <a16:creationId xmlns:a16="http://schemas.microsoft.com/office/drawing/2014/main" id="{0EBFFE49-0156-49C5-AABC-7A59B36E0A81}"/>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7A7D755-5785-402A-A4C5-8C227A760439}"/>
                </a:ext>
              </a:extLst>
            </p:cNvPr>
            <p:cNvGrpSpPr/>
            <p:nvPr/>
          </p:nvGrpSpPr>
          <p:grpSpPr>
            <a:xfrm>
              <a:off x="488684" y="1771694"/>
              <a:ext cx="3516798" cy="327622"/>
              <a:chOff x="432595" y="1992306"/>
              <a:chExt cx="3516798" cy="404798"/>
            </a:xfrm>
          </p:grpSpPr>
          <p:sp>
            <p:nvSpPr>
              <p:cNvPr id="32" name="Content Placeholder 1">
                <a:extLst>
                  <a:ext uri="{FF2B5EF4-FFF2-40B4-BE49-F238E27FC236}">
                    <a16:creationId xmlns:a16="http://schemas.microsoft.com/office/drawing/2014/main" id="{849D5FF9-D105-492D-947F-9023A4FE03D6}"/>
                  </a:ext>
                </a:extLst>
              </p:cNvPr>
              <p:cNvSpPr txBox="1">
                <a:spLocks/>
              </p:cNvSpPr>
              <p:nvPr/>
            </p:nvSpPr>
            <p:spPr>
              <a:xfrm>
                <a:off x="2293907" y="1992306"/>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Open</a:t>
                </a:r>
              </a:p>
              <a:p>
                <a:pPr marL="0" indent="0" algn="ctr">
                  <a:spcBef>
                    <a:spcPts val="600"/>
                  </a:spcBef>
                  <a:buNone/>
                </a:pPr>
                <a:endParaRPr lang="en-US" sz="800" dirty="0">
                  <a:latin typeface="Tw Cen MT" panose="020B0602020104020603" pitchFamily="34" charset="0"/>
                </a:endParaRPr>
              </a:p>
            </p:txBody>
          </p:sp>
          <p:sp>
            <p:nvSpPr>
              <p:cNvPr id="33" name="Content Placeholder 1">
                <a:extLst>
                  <a:ext uri="{FF2B5EF4-FFF2-40B4-BE49-F238E27FC236}">
                    <a16:creationId xmlns:a16="http://schemas.microsoft.com/office/drawing/2014/main" id="{2877FA6D-BCED-4E29-9913-BBADED29A0C7}"/>
                  </a:ext>
                </a:extLst>
              </p:cNvPr>
              <p:cNvSpPr txBox="1">
                <a:spLocks/>
              </p:cNvSpPr>
              <p:nvPr/>
            </p:nvSpPr>
            <p:spPr>
              <a:xfrm>
                <a:off x="432595" y="2024925"/>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Closed</a:t>
                </a:r>
              </a:p>
              <a:p>
                <a:pPr marL="0" indent="0" algn="ctr">
                  <a:spcBef>
                    <a:spcPts val="600"/>
                  </a:spcBef>
                  <a:buNone/>
                </a:pPr>
                <a:endParaRPr lang="en-US" sz="800" dirty="0">
                  <a:latin typeface="Tw Cen MT" panose="020B0602020104020603" pitchFamily="34" charset="0"/>
                </a:endParaRPr>
              </a:p>
            </p:txBody>
          </p:sp>
        </p:grpSp>
      </p:grpSp>
      <p:grpSp>
        <p:nvGrpSpPr>
          <p:cNvPr id="34" name="Group 33">
            <a:extLst>
              <a:ext uri="{FF2B5EF4-FFF2-40B4-BE49-F238E27FC236}">
                <a16:creationId xmlns:a16="http://schemas.microsoft.com/office/drawing/2014/main" id="{7718EC08-6C5E-4E05-A401-3F031EDC386D}"/>
              </a:ext>
            </a:extLst>
          </p:cNvPr>
          <p:cNvGrpSpPr/>
          <p:nvPr/>
        </p:nvGrpSpPr>
        <p:grpSpPr>
          <a:xfrm>
            <a:off x="917294" y="2168122"/>
            <a:ext cx="3347258" cy="307500"/>
            <a:chOff x="547432" y="1771736"/>
            <a:chExt cx="3347258" cy="307500"/>
          </a:xfrm>
        </p:grpSpPr>
        <p:cxnSp>
          <p:nvCxnSpPr>
            <p:cNvPr id="35" name="Straight Arrow Connector 34">
              <a:extLst>
                <a:ext uri="{FF2B5EF4-FFF2-40B4-BE49-F238E27FC236}">
                  <a16:creationId xmlns:a16="http://schemas.microsoft.com/office/drawing/2014/main" id="{4078DE97-3C43-4879-9A64-483F7C063676}"/>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EC00735-8864-4E1E-9B7C-CC74CF58C57D}"/>
                </a:ext>
              </a:extLst>
            </p:cNvPr>
            <p:cNvGrpSpPr/>
            <p:nvPr/>
          </p:nvGrpSpPr>
          <p:grpSpPr>
            <a:xfrm>
              <a:off x="547432" y="1771736"/>
              <a:ext cx="3347258" cy="307500"/>
              <a:chOff x="491343" y="1992359"/>
              <a:chExt cx="3347258" cy="379936"/>
            </a:xfrm>
          </p:grpSpPr>
          <p:sp>
            <p:nvSpPr>
              <p:cNvPr id="37" name="Content Placeholder 1">
                <a:extLst>
                  <a:ext uri="{FF2B5EF4-FFF2-40B4-BE49-F238E27FC236}">
                    <a16:creationId xmlns:a16="http://schemas.microsoft.com/office/drawing/2014/main" id="{F64F47CE-2005-45A7-ABA4-8DD1A1FAA681}"/>
                  </a:ext>
                </a:extLst>
              </p:cNvPr>
              <p:cNvSpPr txBox="1">
                <a:spLocks/>
              </p:cNvSpPr>
              <p:nvPr/>
            </p:nvSpPr>
            <p:spPr>
              <a:xfrm>
                <a:off x="2183115" y="1992359"/>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Extraversion</a:t>
                </a:r>
              </a:p>
              <a:p>
                <a:pPr marL="0" indent="0" algn="ctr">
                  <a:spcBef>
                    <a:spcPts val="600"/>
                  </a:spcBef>
                  <a:buNone/>
                </a:pPr>
                <a:endParaRPr lang="en-US" sz="800" dirty="0">
                  <a:latin typeface="Tw Cen MT" panose="020B0602020104020603" pitchFamily="34" charset="0"/>
                </a:endParaRPr>
              </a:p>
            </p:txBody>
          </p:sp>
          <p:sp>
            <p:nvSpPr>
              <p:cNvPr id="38" name="Content Placeholder 1">
                <a:extLst>
                  <a:ext uri="{FF2B5EF4-FFF2-40B4-BE49-F238E27FC236}">
                    <a16:creationId xmlns:a16="http://schemas.microsoft.com/office/drawing/2014/main" id="{43B44C0B-1125-4317-8321-5DB16E7134AC}"/>
                  </a:ext>
                </a:extLst>
              </p:cNvPr>
              <p:cNvSpPr txBox="1">
                <a:spLocks/>
              </p:cNvSpPr>
              <p:nvPr/>
            </p:nvSpPr>
            <p:spPr>
              <a:xfrm>
                <a:off x="491343" y="1996238"/>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Introversion</a:t>
                </a:r>
              </a:p>
              <a:p>
                <a:pPr marL="0" indent="0" algn="ctr">
                  <a:spcBef>
                    <a:spcPts val="600"/>
                  </a:spcBef>
                  <a:buNone/>
                </a:pPr>
                <a:endParaRPr lang="en-US" sz="800" dirty="0">
                  <a:latin typeface="Tw Cen MT" panose="020B0602020104020603" pitchFamily="34" charset="0"/>
                </a:endParaRPr>
              </a:p>
            </p:txBody>
          </p:sp>
        </p:grpSp>
      </p:grpSp>
      <p:grpSp>
        <p:nvGrpSpPr>
          <p:cNvPr id="39" name="Group 38">
            <a:extLst>
              <a:ext uri="{FF2B5EF4-FFF2-40B4-BE49-F238E27FC236}">
                <a16:creationId xmlns:a16="http://schemas.microsoft.com/office/drawing/2014/main" id="{5CABDB22-3734-4302-91CD-7256F4FFD775}"/>
              </a:ext>
            </a:extLst>
          </p:cNvPr>
          <p:cNvGrpSpPr/>
          <p:nvPr/>
        </p:nvGrpSpPr>
        <p:grpSpPr>
          <a:xfrm>
            <a:off x="872610" y="3307076"/>
            <a:ext cx="3430634" cy="326768"/>
            <a:chOff x="465122" y="1761406"/>
            <a:chExt cx="3430634" cy="326768"/>
          </a:xfrm>
        </p:grpSpPr>
        <p:cxnSp>
          <p:nvCxnSpPr>
            <p:cNvPr id="40" name="Straight Arrow Connector 39">
              <a:extLst>
                <a:ext uri="{FF2B5EF4-FFF2-40B4-BE49-F238E27FC236}">
                  <a16:creationId xmlns:a16="http://schemas.microsoft.com/office/drawing/2014/main" id="{D5075E8B-1091-41A0-B0B7-789A46DB8DE1}"/>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133F2AA-C913-4592-B7A6-19B48BB1010B}"/>
                </a:ext>
              </a:extLst>
            </p:cNvPr>
            <p:cNvGrpSpPr/>
            <p:nvPr/>
          </p:nvGrpSpPr>
          <p:grpSpPr>
            <a:xfrm>
              <a:off x="465122" y="1761406"/>
              <a:ext cx="3430634" cy="326768"/>
              <a:chOff x="409033" y="1979590"/>
              <a:chExt cx="3430634" cy="403742"/>
            </a:xfrm>
          </p:grpSpPr>
          <p:sp>
            <p:nvSpPr>
              <p:cNvPr id="42" name="Content Placeholder 1">
                <a:extLst>
                  <a:ext uri="{FF2B5EF4-FFF2-40B4-BE49-F238E27FC236}">
                    <a16:creationId xmlns:a16="http://schemas.microsoft.com/office/drawing/2014/main" id="{991066DA-0DCE-46AD-A5F0-7C0DBFA2A19E}"/>
                  </a:ext>
                </a:extLst>
              </p:cNvPr>
              <p:cNvSpPr txBox="1">
                <a:spLocks/>
              </p:cNvSpPr>
              <p:nvPr/>
            </p:nvSpPr>
            <p:spPr>
              <a:xfrm>
                <a:off x="2184181" y="1979590"/>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Agreeable</a:t>
                </a:r>
              </a:p>
              <a:p>
                <a:pPr marL="0" indent="0" algn="ctr">
                  <a:spcBef>
                    <a:spcPts val="600"/>
                  </a:spcBef>
                  <a:buNone/>
                </a:pPr>
                <a:endParaRPr lang="en-US" sz="800" dirty="0">
                  <a:latin typeface="Tw Cen MT" panose="020B0602020104020603" pitchFamily="34" charset="0"/>
                </a:endParaRPr>
              </a:p>
            </p:txBody>
          </p:sp>
          <p:sp>
            <p:nvSpPr>
              <p:cNvPr id="43" name="Content Placeholder 1">
                <a:extLst>
                  <a:ext uri="{FF2B5EF4-FFF2-40B4-BE49-F238E27FC236}">
                    <a16:creationId xmlns:a16="http://schemas.microsoft.com/office/drawing/2014/main" id="{AF9057F8-A024-48FD-93ED-2C5BF167FC70}"/>
                  </a:ext>
                </a:extLst>
              </p:cNvPr>
              <p:cNvSpPr txBox="1">
                <a:spLocks/>
              </p:cNvSpPr>
              <p:nvPr/>
            </p:nvSpPr>
            <p:spPr>
              <a:xfrm>
                <a:off x="409033" y="2011153"/>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Hostile</a:t>
                </a:r>
              </a:p>
              <a:p>
                <a:pPr marL="0" indent="0" algn="ctr">
                  <a:spcBef>
                    <a:spcPts val="600"/>
                  </a:spcBef>
                  <a:buNone/>
                </a:pPr>
                <a:endParaRPr lang="en-US" sz="800" dirty="0">
                  <a:latin typeface="Tw Cen MT" panose="020B0602020104020603" pitchFamily="34" charset="0"/>
                </a:endParaRPr>
              </a:p>
            </p:txBody>
          </p:sp>
        </p:grpSp>
      </p:grpSp>
      <p:grpSp>
        <p:nvGrpSpPr>
          <p:cNvPr id="44" name="Group 43">
            <a:extLst>
              <a:ext uri="{FF2B5EF4-FFF2-40B4-BE49-F238E27FC236}">
                <a16:creationId xmlns:a16="http://schemas.microsoft.com/office/drawing/2014/main" id="{10D74DC0-1D7F-4CA9-BFF1-2BFDFB371823}"/>
              </a:ext>
            </a:extLst>
          </p:cNvPr>
          <p:cNvGrpSpPr/>
          <p:nvPr/>
        </p:nvGrpSpPr>
        <p:grpSpPr>
          <a:xfrm>
            <a:off x="946801" y="3871796"/>
            <a:ext cx="3222717" cy="312365"/>
            <a:chOff x="576939" y="1751405"/>
            <a:chExt cx="3222717" cy="312365"/>
          </a:xfrm>
        </p:grpSpPr>
        <p:cxnSp>
          <p:nvCxnSpPr>
            <p:cNvPr id="45" name="Straight Arrow Connector 44">
              <a:extLst>
                <a:ext uri="{FF2B5EF4-FFF2-40B4-BE49-F238E27FC236}">
                  <a16:creationId xmlns:a16="http://schemas.microsoft.com/office/drawing/2014/main" id="{AA61EB52-2B22-438D-95E9-AC5DE8BFAE97}"/>
                </a:ext>
              </a:extLst>
            </p:cNvPr>
            <p:cNvCxnSpPr/>
            <p:nvPr/>
          </p:nvCxnSpPr>
          <p:spPr>
            <a:xfrm>
              <a:off x="1039188" y="1975609"/>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DB60666-93D5-4101-A07E-C23C569ACECF}"/>
                </a:ext>
              </a:extLst>
            </p:cNvPr>
            <p:cNvGrpSpPr/>
            <p:nvPr/>
          </p:nvGrpSpPr>
          <p:grpSpPr>
            <a:xfrm>
              <a:off x="576939" y="1751405"/>
              <a:ext cx="3222717" cy="312365"/>
              <a:chOff x="520850" y="1967237"/>
              <a:chExt cx="3222717" cy="385947"/>
            </a:xfrm>
          </p:grpSpPr>
          <p:sp>
            <p:nvSpPr>
              <p:cNvPr id="47" name="Content Placeholder 1">
                <a:extLst>
                  <a:ext uri="{FF2B5EF4-FFF2-40B4-BE49-F238E27FC236}">
                    <a16:creationId xmlns:a16="http://schemas.microsoft.com/office/drawing/2014/main" id="{36D08F2A-6216-4F5A-8C77-BBE8C3BEBFE9}"/>
                  </a:ext>
                </a:extLst>
              </p:cNvPr>
              <p:cNvSpPr txBox="1">
                <a:spLocks/>
              </p:cNvSpPr>
              <p:nvPr/>
            </p:nvSpPr>
            <p:spPr>
              <a:xfrm>
                <a:off x="2088081" y="1973248"/>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Conscientious</a:t>
                </a:r>
                <a:endParaRPr lang="en-US" sz="1100" dirty="0">
                  <a:latin typeface="Tw Cen MT" panose="020B0602020104020603" pitchFamily="34" charset="0"/>
                </a:endParaRPr>
              </a:p>
              <a:p>
                <a:pPr marL="0" indent="0" algn="ctr">
                  <a:spcBef>
                    <a:spcPts val="600"/>
                  </a:spcBef>
                  <a:buNone/>
                </a:pPr>
                <a:endParaRPr lang="en-US" sz="1100" dirty="0">
                  <a:latin typeface="Tw Cen MT" panose="020B0602020104020603" pitchFamily="34" charset="0"/>
                </a:endParaRPr>
              </a:p>
            </p:txBody>
          </p:sp>
          <p:sp>
            <p:nvSpPr>
              <p:cNvPr id="48" name="Content Placeholder 1">
                <a:extLst>
                  <a:ext uri="{FF2B5EF4-FFF2-40B4-BE49-F238E27FC236}">
                    <a16:creationId xmlns:a16="http://schemas.microsoft.com/office/drawing/2014/main" id="{18CC5190-6C96-402D-AB81-C49681223D48}"/>
                  </a:ext>
                </a:extLst>
              </p:cNvPr>
              <p:cNvSpPr txBox="1">
                <a:spLocks/>
              </p:cNvSpPr>
              <p:nvPr/>
            </p:nvSpPr>
            <p:spPr>
              <a:xfrm>
                <a:off x="520850" y="1967237"/>
                <a:ext cx="1655486" cy="372179"/>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800" dirty="0">
                    <a:latin typeface="Tw Cen MT" panose="020B0602020104020603" pitchFamily="34" charset="0"/>
                  </a:rPr>
                  <a:t>Spontaneous</a:t>
                </a:r>
              </a:p>
              <a:p>
                <a:pPr marL="0" indent="0" algn="ctr">
                  <a:spcBef>
                    <a:spcPts val="600"/>
                  </a:spcBef>
                  <a:buNone/>
                </a:pPr>
                <a:endParaRPr lang="en-US" sz="1100" dirty="0">
                  <a:latin typeface="Tw Cen MT" panose="020B0602020104020603" pitchFamily="34" charset="0"/>
                </a:endParaRPr>
              </a:p>
            </p:txBody>
          </p:sp>
        </p:grpSp>
      </p:grpSp>
      <p:sp>
        <p:nvSpPr>
          <p:cNvPr id="49" name="Content Placeholder 1">
            <a:extLst>
              <a:ext uri="{FF2B5EF4-FFF2-40B4-BE49-F238E27FC236}">
                <a16:creationId xmlns:a16="http://schemas.microsoft.com/office/drawing/2014/main" id="{AB4513D3-94B3-4A59-8112-02773C592A26}"/>
              </a:ext>
            </a:extLst>
          </p:cNvPr>
          <p:cNvSpPr txBox="1">
            <a:spLocks/>
          </p:cNvSpPr>
          <p:nvPr/>
        </p:nvSpPr>
        <p:spPr>
          <a:xfrm>
            <a:off x="1932454" y="1403341"/>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Neuroticism</a:t>
            </a:r>
          </a:p>
          <a:p>
            <a:pPr marL="0" indent="0" algn="ctr">
              <a:spcBef>
                <a:spcPts val="600"/>
              </a:spcBef>
              <a:buNone/>
            </a:pPr>
            <a:endParaRPr lang="en-US" sz="900" b="1" dirty="0">
              <a:latin typeface="Tw Cen MT" panose="020B0602020104020603" pitchFamily="34" charset="0"/>
            </a:endParaRPr>
          </a:p>
        </p:txBody>
      </p:sp>
      <p:sp>
        <p:nvSpPr>
          <p:cNvPr id="50" name="Content Placeholder 1">
            <a:extLst>
              <a:ext uri="{FF2B5EF4-FFF2-40B4-BE49-F238E27FC236}">
                <a16:creationId xmlns:a16="http://schemas.microsoft.com/office/drawing/2014/main" id="{0212A9A8-F3D3-4444-885D-B90E54C229A6}"/>
              </a:ext>
            </a:extLst>
          </p:cNvPr>
          <p:cNvSpPr txBox="1">
            <a:spLocks/>
          </p:cNvSpPr>
          <p:nvPr/>
        </p:nvSpPr>
        <p:spPr>
          <a:xfrm>
            <a:off x="1931517" y="2001604"/>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Extroversion</a:t>
            </a:r>
          </a:p>
          <a:p>
            <a:pPr marL="0" indent="0" algn="ctr">
              <a:spcBef>
                <a:spcPts val="600"/>
              </a:spcBef>
              <a:buNone/>
            </a:pPr>
            <a:endParaRPr lang="en-US" sz="900" b="1" dirty="0">
              <a:latin typeface="Tw Cen MT" panose="020B0602020104020603" pitchFamily="34" charset="0"/>
            </a:endParaRPr>
          </a:p>
        </p:txBody>
      </p:sp>
      <p:sp>
        <p:nvSpPr>
          <p:cNvPr id="51" name="Content Placeholder 1">
            <a:extLst>
              <a:ext uri="{FF2B5EF4-FFF2-40B4-BE49-F238E27FC236}">
                <a16:creationId xmlns:a16="http://schemas.microsoft.com/office/drawing/2014/main" id="{2C3D42F8-9E88-4AB5-8FED-CD059C1D9D1F}"/>
              </a:ext>
            </a:extLst>
          </p:cNvPr>
          <p:cNvSpPr txBox="1">
            <a:spLocks/>
          </p:cNvSpPr>
          <p:nvPr/>
        </p:nvSpPr>
        <p:spPr>
          <a:xfrm>
            <a:off x="1968740" y="2600157"/>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Openness</a:t>
            </a:r>
          </a:p>
          <a:p>
            <a:pPr marL="0" indent="0" algn="ctr">
              <a:spcBef>
                <a:spcPts val="600"/>
              </a:spcBef>
              <a:buNone/>
            </a:pPr>
            <a:endParaRPr lang="en-US" sz="900" b="1" dirty="0">
              <a:latin typeface="Tw Cen MT" panose="020B0602020104020603" pitchFamily="34" charset="0"/>
            </a:endParaRPr>
          </a:p>
        </p:txBody>
      </p:sp>
      <p:sp>
        <p:nvSpPr>
          <p:cNvPr id="52" name="Content Placeholder 1">
            <a:extLst>
              <a:ext uri="{FF2B5EF4-FFF2-40B4-BE49-F238E27FC236}">
                <a16:creationId xmlns:a16="http://schemas.microsoft.com/office/drawing/2014/main" id="{F865583B-3D4F-435F-9C80-485C420EDD0F}"/>
              </a:ext>
            </a:extLst>
          </p:cNvPr>
          <p:cNvSpPr txBox="1">
            <a:spLocks/>
          </p:cNvSpPr>
          <p:nvPr/>
        </p:nvSpPr>
        <p:spPr>
          <a:xfrm>
            <a:off x="1961961" y="3164163"/>
            <a:ext cx="128065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Agreeableness</a:t>
            </a:r>
          </a:p>
          <a:p>
            <a:pPr marL="0" indent="0" algn="ctr">
              <a:spcBef>
                <a:spcPts val="600"/>
              </a:spcBef>
              <a:buNone/>
            </a:pPr>
            <a:endParaRPr lang="en-US" sz="900" b="1" dirty="0">
              <a:latin typeface="Tw Cen MT" panose="020B0602020104020603" pitchFamily="34" charset="0"/>
            </a:endParaRPr>
          </a:p>
        </p:txBody>
      </p:sp>
      <p:sp>
        <p:nvSpPr>
          <p:cNvPr id="53" name="Content Placeholder 1">
            <a:extLst>
              <a:ext uri="{FF2B5EF4-FFF2-40B4-BE49-F238E27FC236}">
                <a16:creationId xmlns:a16="http://schemas.microsoft.com/office/drawing/2014/main" id="{856CD33A-732A-481F-804F-73746ED5CC28}"/>
              </a:ext>
            </a:extLst>
          </p:cNvPr>
          <p:cNvSpPr txBox="1">
            <a:spLocks/>
          </p:cNvSpPr>
          <p:nvPr/>
        </p:nvSpPr>
        <p:spPr>
          <a:xfrm>
            <a:off x="1800025" y="3683148"/>
            <a:ext cx="1618082" cy="30122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1400" b="1" dirty="0">
                <a:latin typeface="Tw Cen MT" panose="020B0602020104020603" pitchFamily="34" charset="0"/>
              </a:rPr>
              <a:t>Conscientiousness</a:t>
            </a:r>
          </a:p>
          <a:p>
            <a:pPr marL="0" indent="0" algn="ctr">
              <a:spcBef>
                <a:spcPts val="600"/>
              </a:spcBef>
              <a:buNone/>
            </a:pPr>
            <a:endParaRPr lang="en-US" sz="900" b="1" dirty="0">
              <a:latin typeface="Tw Cen MT" panose="020B0602020104020603" pitchFamily="34" charset="0"/>
            </a:endParaRPr>
          </a:p>
        </p:txBody>
      </p:sp>
    </p:spTree>
    <p:extLst>
      <p:ext uri="{BB962C8B-B14F-4D97-AF65-F5344CB8AC3E}">
        <p14:creationId xmlns:p14="http://schemas.microsoft.com/office/powerpoint/2010/main" val="200844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0" y="1169844"/>
            <a:ext cx="4986417"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800" b="1" dirty="0">
                <a:latin typeface="Tw Cen MT" panose="020B0602020104020603" pitchFamily="34" charset="0"/>
              </a:rPr>
              <a:t>Personality types and stress</a:t>
            </a:r>
            <a:endParaRPr lang="en-US" sz="1500" b="1" dirty="0">
              <a:latin typeface="Tw Cen MT" panose="020B0602020104020603" pitchFamily="34" charset="0"/>
            </a:endParaRPr>
          </a:p>
          <a:p>
            <a:pPr marL="699750" lvl="1" indent="-285750">
              <a:spcBef>
                <a:spcPts val="100"/>
              </a:spcBef>
              <a:spcAft>
                <a:spcPts val="800"/>
              </a:spcAft>
            </a:pPr>
            <a:r>
              <a:rPr lang="en-US" sz="1500" dirty="0">
                <a:solidFill>
                  <a:srgbClr val="002060"/>
                </a:solidFill>
                <a:latin typeface="Tw Cen MT" panose="020B0602020104020603" pitchFamily="34" charset="0"/>
              </a:rPr>
              <a:t>Type A</a:t>
            </a:r>
          </a:p>
          <a:p>
            <a:pPr marL="414000" lvl="1" indent="0">
              <a:spcBef>
                <a:spcPts val="100"/>
              </a:spcBef>
              <a:spcAft>
                <a:spcPts val="800"/>
              </a:spcAft>
              <a:buNone/>
            </a:pPr>
            <a:r>
              <a:rPr lang="en-US" sz="1400" dirty="0">
                <a:latin typeface="Tw Cen MT" panose="020B0602020104020603" pitchFamily="34" charset="0"/>
              </a:rPr>
              <a:t>- competitiveness, impatient, easily annoyed, achievement orientated.</a:t>
            </a:r>
          </a:p>
          <a:p>
            <a:pPr marL="699750" lvl="1" indent="-285750">
              <a:spcBef>
                <a:spcPts val="100"/>
              </a:spcBef>
              <a:spcAft>
                <a:spcPts val="800"/>
              </a:spcAft>
            </a:pPr>
            <a:r>
              <a:rPr lang="en-US" sz="1500" dirty="0">
                <a:solidFill>
                  <a:srgbClr val="002060"/>
                </a:solidFill>
                <a:latin typeface="Tw Cen MT" panose="020B0602020104020603" pitchFamily="34" charset="0"/>
              </a:rPr>
              <a:t>Type B</a:t>
            </a:r>
          </a:p>
          <a:p>
            <a:pPr marL="414000" lvl="1" indent="0">
              <a:spcBef>
                <a:spcPts val="100"/>
              </a:spcBef>
              <a:spcAft>
                <a:spcPts val="800"/>
              </a:spcAft>
              <a:buNone/>
            </a:pPr>
            <a:r>
              <a:rPr lang="en-US" sz="1400" dirty="0">
                <a:latin typeface="Tw Cen MT" panose="020B0602020104020603" pitchFamily="34" charset="0"/>
              </a:rPr>
              <a:t>- relaxed, non-urgent, non-competitive, agreeable</a:t>
            </a:r>
          </a:p>
          <a:p>
            <a:pPr marL="699750" lvl="1" indent="-285750">
              <a:spcBef>
                <a:spcPts val="100"/>
              </a:spcBef>
              <a:spcAft>
                <a:spcPts val="800"/>
              </a:spcAft>
            </a:pPr>
            <a:r>
              <a:rPr lang="en-US" sz="1500" dirty="0">
                <a:solidFill>
                  <a:srgbClr val="002060"/>
                </a:solidFill>
                <a:latin typeface="Tw Cen MT" panose="020B0602020104020603" pitchFamily="34" charset="0"/>
              </a:rPr>
              <a:t>Type C</a:t>
            </a:r>
          </a:p>
          <a:p>
            <a:pPr marL="414000" lvl="1" indent="0">
              <a:spcBef>
                <a:spcPts val="100"/>
              </a:spcBef>
              <a:spcAft>
                <a:spcPts val="800"/>
              </a:spcAft>
              <a:buNone/>
            </a:pPr>
            <a:r>
              <a:rPr lang="en-US" sz="1400" dirty="0">
                <a:latin typeface="Tw Cen MT" panose="020B0602020104020603" pitchFamily="34" charset="0"/>
              </a:rPr>
              <a:t>- </a:t>
            </a:r>
            <a:r>
              <a:rPr lang="en-US" sz="1400" dirty="0" err="1">
                <a:latin typeface="Tw Cen MT" panose="020B0602020104020603" pitchFamily="34" charset="0"/>
              </a:rPr>
              <a:t>Supression</a:t>
            </a:r>
            <a:r>
              <a:rPr lang="en-US" sz="1400" dirty="0">
                <a:latin typeface="Tw Cen MT" panose="020B0602020104020603" pitchFamily="34" charset="0"/>
              </a:rPr>
              <a:t> of emotion (stoic), non-expressive, poor stress coping leading to hopelessness </a:t>
            </a:r>
          </a:p>
          <a:p>
            <a:pPr marL="699750" lvl="1" indent="-285750">
              <a:spcBef>
                <a:spcPts val="100"/>
              </a:spcBef>
              <a:spcAft>
                <a:spcPts val="800"/>
              </a:spcAft>
            </a:pPr>
            <a:r>
              <a:rPr lang="en-US" sz="1500" dirty="0">
                <a:solidFill>
                  <a:srgbClr val="002060"/>
                </a:solidFill>
                <a:latin typeface="Tw Cen MT" panose="020B0602020104020603" pitchFamily="34" charset="0"/>
              </a:rPr>
              <a:t>Type D</a:t>
            </a:r>
          </a:p>
          <a:p>
            <a:pPr marL="414000" lvl="1" indent="0">
              <a:spcBef>
                <a:spcPts val="100"/>
              </a:spcBef>
              <a:spcAft>
                <a:spcPts val="800"/>
              </a:spcAft>
              <a:buNone/>
            </a:pPr>
            <a:r>
              <a:rPr lang="en-US" sz="1400" dirty="0">
                <a:latin typeface="Tw Cen MT" panose="020B0602020104020603" pitchFamily="34" charset="0"/>
              </a:rPr>
              <a:t>- Distressed personality: low mood, poor outlook, social inhibition</a:t>
            </a:r>
            <a:endParaRPr lang="en-US" sz="1200" dirty="0">
              <a:latin typeface="Tw Cen MT" panose="020B0602020104020603" pitchFamily="34" charset="0"/>
            </a:endParaRPr>
          </a:p>
        </p:txBody>
      </p:sp>
      <p:pic>
        <p:nvPicPr>
          <p:cNvPr id="3" name="Picture 2" descr="A busy city street&#10;&#10;Description automatically generated with low confidence">
            <a:hlinkClick r:id="rId3"/>
            <a:extLst>
              <a:ext uri="{FF2B5EF4-FFF2-40B4-BE49-F238E27FC236}">
                <a16:creationId xmlns:a16="http://schemas.microsoft.com/office/drawing/2014/main" id="{F44B02A1-99CC-1B6B-7D59-F244FB02187F}"/>
              </a:ext>
            </a:extLst>
          </p:cNvPr>
          <p:cNvPicPr>
            <a:picLocks noChangeAspect="1"/>
          </p:cNvPicPr>
          <p:nvPr/>
        </p:nvPicPr>
        <p:blipFill>
          <a:blip r:embed="rId4"/>
          <a:stretch>
            <a:fillRect/>
          </a:stretch>
        </p:blipFill>
        <p:spPr>
          <a:xfrm>
            <a:off x="4986418" y="1709019"/>
            <a:ext cx="3705955" cy="2470637"/>
          </a:xfrm>
          <a:prstGeom prst="rect">
            <a:avLst/>
          </a:prstGeom>
        </p:spPr>
      </p:pic>
    </p:spTree>
    <p:extLst>
      <p:ext uri="{BB962C8B-B14F-4D97-AF65-F5344CB8AC3E}">
        <p14:creationId xmlns:p14="http://schemas.microsoft.com/office/powerpoint/2010/main" val="87415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xEl>
                                              <p:pRg st="7" end="7"/>
                                            </p:txEl>
                                          </p:spTgt>
                                        </p:tgtEl>
                                        <p:attrNameLst>
                                          <p:attrName>style.visibility</p:attrName>
                                        </p:attrNameLst>
                                      </p:cBhvr>
                                      <p:to>
                                        <p:strVal val="visible"/>
                                      </p:to>
                                    </p:set>
                                    <p:animEffect transition="in" filter="fade">
                                      <p:cBhvr>
                                        <p:cTn id="13" dur="500"/>
                                        <p:tgtEl>
                                          <p:spTgt spid="16">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8" end="8"/>
                                            </p:txEl>
                                          </p:spTgt>
                                        </p:tgtEl>
                                        <p:attrNameLst>
                                          <p:attrName>style.visibility</p:attrName>
                                        </p:attrNameLst>
                                      </p:cBhvr>
                                      <p:to>
                                        <p:strVal val="visible"/>
                                      </p:to>
                                    </p:set>
                                    <p:animEffect transition="in" filter="fade">
                                      <p:cBhvr>
                                        <p:cTn id="16"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33750" y="1323341"/>
            <a:ext cx="3905599"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400" b="1" dirty="0">
                <a:latin typeface="Tw Cen MT" panose="020B0602020104020603" pitchFamily="34" charset="0"/>
              </a:rPr>
              <a:t>Brief Stress Questionnaire </a:t>
            </a:r>
            <a:endParaRPr lang="en-US" sz="1200" dirty="0">
              <a:latin typeface="Tw Cen MT" panose="020B0602020104020603" pitchFamily="34" charset="0"/>
            </a:endParaRPr>
          </a:p>
          <a:p>
            <a:pPr marL="0" indent="0" algn="ctr">
              <a:spcBef>
                <a:spcPts val="100"/>
              </a:spcBef>
              <a:spcAft>
                <a:spcPts val="800"/>
              </a:spcAft>
              <a:buNone/>
            </a:pPr>
            <a:r>
              <a:rPr lang="en-US" sz="1000" dirty="0">
                <a:solidFill>
                  <a:srgbClr val="002060"/>
                </a:solidFill>
              </a:rPr>
              <a:t>1. In the last month, how often have you felt that you were unable to control the important things in your life?</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2. In the last month, how often have you felt confident about your ability to handle your personal problems?</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3. In the last month, how often have you felt that things were going your way?</a:t>
            </a:r>
            <a:endParaRPr lang="en-US" sz="1200" dirty="0">
              <a:solidFill>
                <a:srgbClr val="002060"/>
              </a:solidFill>
              <a:latin typeface="Tw Cen MT" panose="020B0602020104020603" pitchFamily="34" charset="0"/>
            </a:endParaRPr>
          </a:p>
          <a:p>
            <a:pPr marL="0" indent="0" algn="ctr">
              <a:spcBef>
                <a:spcPts val="100"/>
              </a:spcBef>
              <a:spcAft>
                <a:spcPts val="800"/>
              </a:spcAft>
              <a:buNone/>
            </a:pPr>
            <a:r>
              <a:rPr lang="en-US" sz="1000" dirty="0">
                <a:solidFill>
                  <a:srgbClr val="002060"/>
                </a:solidFill>
              </a:rPr>
              <a:t>4. In the last month, how often have you felt difficulties were piling up so high that you could not overcome them?</a:t>
            </a:r>
          </a:p>
          <a:p>
            <a:pPr marL="0" indent="0" algn="ctr">
              <a:spcBef>
                <a:spcPts val="100"/>
              </a:spcBef>
              <a:spcAft>
                <a:spcPts val="800"/>
              </a:spcAft>
              <a:buNone/>
            </a:pPr>
            <a:endParaRPr lang="en-US" sz="1200" dirty="0">
              <a:latin typeface="Tw Cen MT" panose="020B0602020104020603" pitchFamily="34" charset="0"/>
            </a:endParaRPr>
          </a:p>
        </p:txBody>
      </p:sp>
      <p:graphicFrame>
        <p:nvGraphicFramePr>
          <p:cNvPr id="2" name="Table 1">
            <a:extLst>
              <a:ext uri="{FF2B5EF4-FFF2-40B4-BE49-F238E27FC236}">
                <a16:creationId xmlns:a16="http://schemas.microsoft.com/office/drawing/2014/main" id="{5E966448-522F-4037-8006-5706445351CA}"/>
              </a:ext>
            </a:extLst>
          </p:cNvPr>
          <p:cNvGraphicFramePr>
            <a:graphicFrameLocks noGrp="1"/>
          </p:cNvGraphicFramePr>
          <p:nvPr>
            <p:extLst>
              <p:ext uri="{D42A27DB-BD31-4B8C-83A1-F6EECF244321}">
                <p14:modId xmlns:p14="http://schemas.microsoft.com/office/powerpoint/2010/main" val="2457226614"/>
              </p:ext>
            </p:extLst>
          </p:nvPr>
        </p:nvGraphicFramePr>
        <p:xfrm>
          <a:off x="4572000" y="1507156"/>
          <a:ext cx="4264269" cy="3189004"/>
        </p:xfrm>
        <a:graphic>
          <a:graphicData uri="http://schemas.openxmlformats.org/drawingml/2006/table">
            <a:tbl>
              <a:tblPr>
                <a:tableStyleId>{2A488322-F2BA-4B5B-9748-0D474271808F}</a:tableStyleId>
              </a:tblPr>
              <a:tblGrid>
                <a:gridCol w="2409092">
                  <a:extLst>
                    <a:ext uri="{9D8B030D-6E8A-4147-A177-3AD203B41FA5}">
                      <a16:colId xmlns:a16="http://schemas.microsoft.com/office/drawing/2014/main" val="2900836852"/>
                    </a:ext>
                  </a:extLst>
                </a:gridCol>
                <a:gridCol w="1855177">
                  <a:extLst>
                    <a:ext uri="{9D8B030D-6E8A-4147-A177-3AD203B41FA5}">
                      <a16:colId xmlns:a16="http://schemas.microsoft.com/office/drawing/2014/main" val="269903055"/>
                    </a:ext>
                  </a:extLst>
                </a:gridCol>
              </a:tblGrid>
              <a:tr h="322100">
                <a:tc>
                  <a:txBody>
                    <a:bodyPr/>
                    <a:lstStyle/>
                    <a:p>
                      <a:pPr algn="ctr" fontAlgn="t"/>
                      <a:r>
                        <a:rPr lang="en-AU" sz="1100" b="1" dirty="0">
                          <a:effectLst/>
                        </a:rPr>
                        <a:t>Item</a:t>
                      </a:r>
                      <a:endParaRPr lang="en-AU" sz="1100" b="1" dirty="0">
                        <a:effectLst/>
                        <a:latin typeface="Tw Cen MT" panose="020B0602020104020603" pitchFamily="34" charset="0"/>
                      </a:endParaRPr>
                    </a:p>
                  </a:txBody>
                  <a:tcPr marL="46166" marR="46166" marT="46166" marB="46166"/>
                </a:tc>
                <a:tc>
                  <a:txBody>
                    <a:bodyPr/>
                    <a:lstStyle/>
                    <a:p>
                      <a:pPr algn="ctr" fontAlgn="t"/>
                      <a:r>
                        <a:rPr lang="en-AU" sz="1100" b="1" dirty="0">
                          <a:effectLst/>
                        </a:rPr>
                        <a:t>Score</a:t>
                      </a:r>
                      <a:endParaRPr lang="en-AU" sz="1100" b="1"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593026247"/>
                  </a:ext>
                </a:extLst>
              </a:tr>
              <a:tr h="1117556">
                <a:tc>
                  <a:txBody>
                    <a:bodyPr/>
                    <a:lstStyle/>
                    <a:p>
                      <a:pPr marL="228600" indent="-228600" algn="l" fontAlgn="t">
                        <a:buAutoNum type="arabicPeriod"/>
                      </a:pPr>
                      <a:r>
                        <a:rPr lang="en-US" sz="1100" dirty="0">
                          <a:effectLst/>
                        </a:rPr>
                        <a:t>The next question deals with optimism. Optimists are people who look to the future with confidence and who mostly expect good things to happen. How would you describe yourself? How optimistic are you in general?</a:t>
                      </a:r>
                    </a:p>
                    <a:p>
                      <a:pPr marL="0" indent="0" algn="l" fontAlgn="t">
                        <a:buNone/>
                      </a:pPr>
                      <a:endParaRPr lang="en-US" sz="1100" dirty="0">
                        <a:effectLst/>
                        <a:latin typeface="Tw Cen MT" panose="020B0602020104020603" pitchFamily="34" charset="0"/>
                      </a:endParaRPr>
                    </a:p>
                  </a:txBody>
                  <a:tcPr marL="46166" marR="46166" marT="46166" marB="46166"/>
                </a:tc>
                <a:tc>
                  <a:txBody>
                    <a:bodyPr/>
                    <a:lstStyle/>
                    <a:p>
                      <a:pPr algn="ctr" fontAlgn="t"/>
                      <a:r>
                        <a:rPr lang="en-US" sz="1100" b="0" kern="1200" dirty="0">
                          <a:solidFill>
                            <a:schemeClr val="tx1"/>
                          </a:solidFill>
                          <a:effectLst/>
                        </a:rPr>
                        <a:t>Where would you place yourself on a scale from 1 (not at all optimistic)</a:t>
                      </a:r>
                    </a:p>
                    <a:p>
                      <a:pPr algn="ctr" fontAlgn="t"/>
                      <a:r>
                        <a:rPr lang="en-US" sz="1100" b="0" kern="1200" dirty="0">
                          <a:solidFill>
                            <a:schemeClr val="tx1"/>
                          </a:solidFill>
                          <a:effectLst/>
                        </a:rPr>
                        <a:t>to 7 (very optimistic)?</a:t>
                      </a:r>
                      <a:endParaRPr lang="en-AU" sz="1100"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1700039158"/>
                  </a:ext>
                </a:extLst>
              </a:tr>
              <a:tr h="1117556">
                <a:tc>
                  <a:txBody>
                    <a:bodyPr/>
                    <a:lstStyle/>
                    <a:p>
                      <a:pPr marL="176213" indent="-176213" algn="l" fontAlgn="t"/>
                      <a:r>
                        <a:rPr lang="en-US" sz="1100" dirty="0">
                          <a:effectLst/>
                        </a:rPr>
                        <a:t>2.  The next question is about pessimism. Pessimists are people who are full of doubt when they look to the future and who mostly expect bad things to happen. How would you describe yourself? How pessimistic are you in general?</a:t>
                      </a:r>
                    </a:p>
                    <a:p>
                      <a:pPr algn="l" fontAlgn="t"/>
                      <a:endParaRPr lang="en-US" sz="1100" dirty="0">
                        <a:effectLst/>
                        <a:latin typeface="Tw Cen MT" panose="020B0602020104020603" pitchFamily="34" charset="0"/>
                      </a:endParaRPr>
                    </a:p>
                  </a:txBody>
                  <a:tcPr marL="46166" marR="46166" marT="46166" marB="46166"/>
                </a:tc>
                <a:tc>
                  <a:txBody>
                    <a:bodyPr/>
                    <a:lstStyle/>
                    <a:p>
                      <a:pPr algn="ctr" fontAlgn="t"/>
                      <a:r>
                        <a:rPr lang="en-US" sz="1100" b="0" kern="1200" dirty="0">
                          <a:solidFill>
                            <a:schemeClr val="tx1"/>
                          </a:solidFill>
                          <a:effectLst/>
                        </a:rPr>
                        <a:t>Where would you place yourself on a scale from 1 (very pessimistic) to 7 (not at all pessimistic)?</a:t>
                      </a:r>
                      <a:endParaRPr lang="en-AU" sz="1100" dirty="0">
                        <a:effectLst/>
                        <a:latin typeface="Tw Cen MT" panose="020B0602020104020603" pitchFamily="34" charset="0"/>
                      </a:endParaRPr>
                    </a:p>
                  </a:txBody>
                  <a:tcPr marL="46166" marR="46166" marT="46166" marB="46166"/>
                </a:tc>
                <a:extLst>
                  <a:ext uri="{0D108BD9-81ED-4DB2-BD59-A6C34878D82A}">
                    <a16:rowId xmlns:a16="http://schemas.microsoft.com/office/drawing/2014/main" val="251838246"/>
                  </a:ext>
                </a:extLst>
              </a:tr>
            </a:tbl>
          </a:graphicData>
        </a:graphic>
      </p:graphicFrame>
      <p:sp>
        <p:nvSpPr>
          <p:cNvPr id="8" name="Rectangle: Rounded Corners 7">
            <a:extLst>
              <a:ext uri="{FF2B5EF4-FFF2-40B4-BE49-F238E27FC236}">
                <a16:creationId xmlns:a16="http://schemas.microsoft.com/office/drawing/2014/main" id="{767B249A-4165-403F-9C8C-D844ECE9B73C}"/>
              </a:ext>
            </a:extLst>
          </p:cNvPr>
          <p:cNvSpPr/>
          <p:nvPr/>
        </p:nvSpPr>
        <p:spPr>
          <a:xfrm>
            <a:off x="433750" y="3476685"/>
            <a:ext cx="3905600" cy="1414442"/>
          </a:xfrm>
          <a:custGeom>
            <a:avLst/>
            <a:gdLst>
              <a:gd name="connsiteX0" fmla="*/ 0 w 3905600"/>
              <a:gd name="connsiteY0" fmla="*/ 235745 h 1414442"/>
              <a:gd name="connsiteX1" fmla="*/ 235745 w 3905600"/>
              <a:gd name="connsiteY1" fmla="*/ 0 h 1414442"/>
              <a:gd name="connsiteX2" fmla="*/ 705073 w 3905600"/>
              <a:gd name="connsiteY2" fmla="*/ 0 h 1414442"/>
              <a:gd name="connsiteX3" fmla="*/ 1311766 w 3905600"/>
              <a:gd name="connsiteY3" fmla="*/ 0 h 1414442"/>
              <a:gd name="connsiteX4" fmla="*/ 1918459 w 3905600"/>
              <a:gd name="connsiteY4" fmla="*/ 0 h 1414442"/>
              <a:gd name="connsiteX5" fmla="*/ 2490811 w 3905600"/>
              <a:gd name="connsiteY5" fmla="*/ 0 h 1414442"/>
              <a:gd name="connsiteX6" fmla="*/ 2960139 w 3905600"/>
              <a:gd name="connsiteY6" fmla="*/ 0 h 1414442"/>
              <a:gd name="connsiteX7" fmla="*/ 3669855 w 3905600"/>
              <a:gd name="connsiteY7" fmla="*/ 0 h 1414442"/>
              <a:gd name="connsiteX8" fmla="*/ 3905600 w 3905600"/>
              <a:gd name="connsiteY8" fmla="*/ 235745 h 1414442"/>
              <a:gd name="connsiteX9" fmla="*/ 3905600 w 3905600"/>
              <a:gd name="connsiteY9" fmla="*/ 716651 h 1414442"/>
              <a:gd name="connsiteX10" fmla="*/ 3905600 w 3905600"/>
              <a:gd name="connsiteY10" fmla="*/ 1178697 h 1414442"/>
              <a:gd name="connsiteX11" fmla="*/ 3669855 w 3905600"/>
              <a:gd name="connsiteY11" fmla="*/ 1414442 h 1414442"/>
              <a:gd name="connsiteX12" fmla="*/ 3063162 w 3905600"/>
              <a:gd name="connsiteY12" fmla="*/ 1414442 h 1414442"/>
              <a:gd name="connsiteX13" fmla="*/ 2490811 w 3905600"/>
              <a:gd name="connsiteY13" fmla="*/ 1414442 h 1414442"/>
              <a:gd name="connsiteX14" fmla="*/ 2021482 w 3905600"/>
              <a:gd name="connsiteY14" fmla="*/ 1414442 h 1414442"/>
              <a:gd name="connsiteX15" fmla="*/ 1517813 w 3905600"/>
              <a:gd name="connsiteY15" fmla="*/ 1414442 h 1414442"/>
              <a:gd name="connsiteX16" fmla="*/ 945461 w 3905600"/>
              <a:gd name="connsiteY16" fmla="*/ 1414442 h 1414442"/>
              <a:gd name="connsiteX17" fmla="*/ 235745 w 3905600"/>
              <a:gd name="connsiteY17" fmla="*/ 1414442 h 1414442"/>
              <a:gd name="connsiteX18" fmla="*/ 0 w 3905600"/>
              <a:gd name="connsiteY18" fmla="*/ 1178697 h 1414442"/>
              <a:gd name="connsiteX19" fmla="*/ 0 w 3905600"/>
              <a:gd name="connsiteY19" fmla="*/ 688362 h 1414442"/>
              <a:gd name="connsiteX20" fmla="*/ 0 w 3905600"/>
              <a:gd name="connsiteY20" fmla="*/ 235745 h 14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05600" h="1414442" fill="none" extrusionOk="0">
                <a:moveTo>
                  <a:pt x="0" y="235745"/>
                </a:moveTo>
                <a:cubicBezTo>
                  <a:pt x="-28904" y="83418"/>
                  <a:pt x="100544" y="26941"/>
                  <a:pt x="235745" y="0"/>
                </a:cubicBezTo>
                <a:cubicBezTo>
                  <a:pt x="406229" y="-55578"/>
                  <a:pt x="583006" y="51467"/>
                  <a:pt x="705073" y="0"/>
                </a:cubicBezTo>
                <a:cubicBezTo>
                  <a:pt x="827140" y="-51467"/>
                  <a:pt x="1171719" y="19822"/>
                  <a:pt x="1311766" y="0"/>
                </a:cubicBezTo>
                <a:cubicBezTo>
                  <a:pt x="1451813" y="-19822"/>
                  <a:pt x="1705787" y="67300"/>
                  <a:pt x="1918459" y="0"/>
                </a:cubicBezTo>
                <a:cubicBezTo>
                  <a:pt x="2131131" y="-67300"/>
                  <a:pt x="2283152" y="61246"/>
                  <a:pt x="2490811" y="0"/>
                </a:cubicBezTo>
                <a:cubicBezTo>
                  <a:pt x="2698470" y="-61246"/>
                  <a:pt x="2843095" y="28668"/>
                  <a:pt x="2960139" y="0"/>
                </a:cubicBezTo>
                <a:cubicBezTo>
                  <a:pt x="3077183" y="-28668"/>
                  <a:pt x="3420029" y="71026"/>
                  <a:pt x="3669855" y="0"/>
                </a:cubicBezTo>
                <a:cubicBezTo>
                  <a:pt x="3825083" y="-21489"/>
                  <a:pt x="3919964" y="105616"/>
                  <a:pt x="3905600" y="235745"/>
                </a:cubicBezTo>
                <a:cubicBezTo>
                  <a:pt x="3928948" y="475440"/>
                  <a:pt x="3894501" y="510509"/>
                  <a:pt x="3905600" y="716651"/>
                </a:cubicBezTo>
                <a:cubicBezTo>
                  <a:pt x="3916699" y="922793"/>
                  <a:pt x="3877522" y="990242"/>
                  <a:pt x="3905600" y="1178697"/>
                </a:cubicBezTo>
                <a:cubicBezTo>
                  <a:pt x="3921051" y="1311496"/>
                  <a:pt x="3830556" y="1411886"/>
                  <a:pt x="3669855" y="1414442"/>
                </a:cubicBezTo>
                <a:cubicBezTo>
                  <a:pt x="3463850" y="1446218"/>
                  <a:pt x="3237157" y="1379981"/>
                  <a:pt x="3063162" y="1414442"/>
                </a:cubicBezTo>
                <a:cubicBezTo>
                  <a:pt x="2889167" y="1448903"/>
                  <a:pt x="2761326" y="1378670"/>
                  <a:pt x="2490811" y="1414442"/>
                </a:cubicBezTo>
                <a:cubicBezTo>
                  <a:pt x="2220296" y="1450214"/>
                  <a:pt x="2175537" y="1370431"/>
                  <a:pt x="2021482" y="1414442"/>
                </a:cubicBezTo>
                <a:cubicBezTo>
                  <a:pt x="1867427" y="1458453"/>
                  <a:pt x="1647604" y="1403947"/>
                  <a:pt x="1517813" y="1414442"/>
                </a:cubicBezTo>
                <a:cubicBezTo>
                  <a:pt x="1388022" y="1424937"/>
                  <a:pt x="1102904" y="1388998"/>
                  <a:pt x="945461" y="1414442"/>
                </a:cubicBezTo>
                <a:cubicBezTo>
                  <a:pt x="788018" y="1439886"/>
                  <a:pt x="576563" y="1387303"/>
                  <a:pt x="235745" y="1414442"/>
                </a:cubicBezTo>
                <a:cubicBezTo>
                  <a:pt x="100452" y="1391799"/>
                  <a:pt x="1652" y="1317266"/>
                  <a:pt x="0" y="1178697"/>
                </a:cubicBezTo>
                <a:cubicBezTo>
                  <a:pt x="-48128" y="961747"/>
                  <a:pt x="53795" y="829308"/>
                  <a:pt x="0" y="688362"/>
                </a:cubicBezTo>
                <a:cubicBezTo>
                  <a:pt x="-53795" y="547416"/>
                  <a:pt x="46947" y="366313"/>
                  <a:pt x="0" y="235745"/>
                </a:cubicBezTo>
                <a:close/>
              </a:path>
              <a:path w="3905600" h="1414442" stroke="0" extrusionOk="0">
                <a:moveTo>
                  <a:pt x="0" y="235745"/>
                </a:moveTo>
                <a:cubicBezTo>
                  <a:pt x="-2408" y="101243"/>
                  <a:pt x="141014" y="-10611"/>
                  <a:pt x="235745" y="0"/>
                </a:cubicBezTo>
                <a:cubicBezTo>
                  <a:pt x="488566" y="-30654"/>
                  <a:pt x="607504" y="18322"/>
                  <a:pt x="808097" y="0"/>
                </a:cubicBezTo>
                <a:cubicBezTo>
                  <a:pt x="1008690" y="-18322"/>
                  <a:pt x="1179411" y="55331"/>
                  <a:pt x="1277425" y="0"/>
                </a:cubicBezTo>
                <a:cubicBezTo>
                  <a:pt x="1375439" y="-55331"/>
                  <a:pt x="1593729" y="34720"/>
                  <a:pt x="1746753" y="0"/>
                </a:cubicBezTo>
                <a:cubicBezTo>
                  <a:pt x="1899777" y="-34720"/>
                  <a:pt x="2020800" y="35691"/>
                  <a:pt x="2250423" y="0"/>
                </a:cubicBezTo>
                <a:cubicBezTo>
                  <a:pt x="2480046" y="-35691"/>
                  <a:pt x="2711490" y="339"/>
                  <a:pt x="2891457" y="0"/>
                </a:cubicBezTo>
                <a:cubicBezTo>
                  <a:pt x="3071424" y="-339"/>
                  <a:pt x="3420363" y="76923"/>
                  <a:pt x="3669855" y="0"/>
                </a:cubicBezTo>
                <a:cubicBezTo>
                  <a:pt x="3771818" y="13480"/>
                  <a:pt x="3909889" y="102851"/>
                  <a:pt x="3905600" y="235745"/>
                </a:cubicBezTo>
                <a:cubicBezTo>
                  <a:pt x="3955142" y="446843"/>
                  <a:pt x="3887674" y="542931"/>
                  <a:pt x="3905600" y="688362"/>
                </a:cubicBezTo>
                <a:cubicBezTo>
                  <a:pt x="3923526" y="833793"/>
                  <a:pt x="3878993" y="961740"/>
                  <a:pt x="3905600" y="1178697"/>
                </a:cubicBezTo>
                <a:cubicBezTo>
                  <a:pt x="3933378" y="1324382"/>
                  <a:pt x="3788657" y="1407165"/>
                  <a:pt x="3669855" y="1414442"/>
                </a:cubicBezTo>
                <a:cubicBezTo>
                  <a:pt x="3469633" y="1445160"/>
                  <a:pt x="3330147" y="1402047"/>
                  <a:pt x="3166186" y="1414442"/>
                </a:cubicBezTo>
                <a:cubicBezTo>
                  <a:pt x="3002225" y="1426837"/>
                  <a:pt x="2769547" y="1413111"/>
                  <a:pt x="2628175" y="1414442"/>
                </a:cubicBezTo>
                <a:cubicBezTo>
                  <a:pt x="2486803" y="1415773"/>
                  <a:pt x="2207604" y="1341926"/>
                  <a:pt x="1987141" y="1414442"/>
                </a:cubicBezTo>
                <a:cubicBezTo>
                  <a:pt x="1766678" y="1486958"/>
                  <a:pt x="1713878" y="1378924"/>
                  <a:pt x="1517813" y="1414442"/>
                </a:cubicBezTo>
                <a:cubicBezTo>
                  <a:pt x="1321748" y="1449960"/>
                  <a:pt x="1115583" y="1389322"/>
                  <a:pt x="1014143" y="1414442"/>
                </a:cubicBezTo>
                <a:cubicBezTo>
                  <a:pt x="912703" y="1439562"/>
                  <a:pt x="527560" y="1396051"/>
                  <a:pt x="235745" y="1414442"/>
                </a:cubicBezTo>
                <a:cubicBezTo>
                  <a:pt x="105785" y="1408923"/>
                  <a:pt x="-25916" y="1336562"/>
                  <a:pt x="0" y="1178697"/>
                </a:cubicBezTo>
                <a:cubicBezTo>
                  <a:pt x="-35377" y="993818"/>
                  <a:pt x="40817" y="854563"/>
                  <a:pt x="0" y="688362"/>
                </a:cubicBezTo>
                <a:cubicBezTo>
                  <a:pt x="-40817" y="522162"/>
                  <a:pt x="30939" y="438734"/>
                  <a:pt x="0" y="235745"/>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Bef>
                <a:spcPts val="100"/>
              </a:spcBef>
              <a:spcAft>
                <a:spcPts val="200"/>
              </a:spcAft>
            </a:pPr>
            <a:r>
              <a:rPr lang="en-US" sz="1100" dirty="0"/>
              <a:t>0 = Never </a:t>
            </a:r>
          </a:p>
          <a:p>
            <a:pPr algn="ctr">
              <a:spcBef>
                <a:spcPts val="100"/>
              </a:spcBef>
              <a:spcAft>
                <a:spcPts val="200"/>
              </a:spcAft>
            </a:pPr>
            <a:r>
              <a:rPr lang="en-US" sz="1100" dirty="0"/>
              <a:t>1 = Almost Never </a:t>
            </a:r>
          </a:p>
          <a:p>
            <a:pPr algn="ctr">
              <a:spcBef>
                <a:spcPts val="100"/>
              </a:spcBef>
              <a:spcAft>
                <a:spcPts val="200"/>
              </a:spcAft>
            </a:pPr>
            <a:r>
              <a:rPr lang="en-US" sz="1100" dirty="0"/>
              <a:t>2 = Sometimes </a:t>
            </a:r>
          </a:p>
          <a:p>
            <a:pPr algn="ctr">
              <a:spcBef>
                <a:spcPts val="100"/>
              </a:spcBef>
              <a:spcAft>
                <a:spcPts val="200"/>
              </a:spcAft>
            </a:pPr>
            <a:r>
              <a:rPr lang="en-US" sz="1100" dirty="0"/>
              <a:t>3 = Fairly Often </a:t>
            </a:r>
          </a:p>
          <a:p>
            <a:pPr algn="ctr">
              <a:spcBef>
                <a:spcPts val="100"/>
              </a:spcBef>
              <a:spcAft>
                <a:spcPts val="200"/>
              </a:spcAft>
            </a:pPr>
            <a:r>
              <a:rPr lang="en-US" sz="1100" dirty="0"/>
              <a:t>4 = Very Often</a:t>
            </a:r>
            <a:endParaRPr lang="en-US" sz="1100" dirty="0">
              <a:latin typeface="Tw Cen MT" panose="020B0602020104020603" pitchFamily="34" charset="0"/>
            </a:endParaRPr>
          </a:p>
          <a:p>
            <a:pPr algn="ctr">
              <a:spcBef>
                <a:spcPts val="100"/>
              </a:spcBef>
              <a:spcAft>
                <a:spcPts val="200"/>
              </a:spcAft>
            </a:pPr>
            <a:r>
              <a:rPr lang="en-US" sz="1100" b="1" dirty="0">
                <a:latin typeface="Tw Cen MT" panose="020B0602020104020603" pitchFamily="34" charset="0"/>
              </a:rPr>
              <a:t>Reverse score items 2 &amp; 3: </a:t>
            </a:r>
            <a:r>
              <a:rPr lang="en-AU" sz="1100" dirty="0"/>
              <a:t>(e.g., 0 = 4, 1 = 3, 2 = 2, 3 = 1 &amp; 4 = 0) </a:t>
            </a:r>
            <a:endParaRPr lang="en-US" sz="1100" dirty="0">
              <a:latin typeface="Tw Cen MT" panose="020B0602020104020603" pitchFamily="34" charset="0"/>
            </a:endParaRPr>
          </a:p>
        </p:txBody>
      </p:sp>
    </p:spTree>
    <p:extLst>
      <p:ext uri="{BB962C8B-B14F-4D97-AF65-F5344CB8AC3E}">
        <p14:creationId xmlns:p14="http://schemas.microsoft.com/office/powerpoint/2010/main" val="10887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24</a:t>
            </a:fld>
            <a:endParaRPr lang="en-US" dirty="0"/>
          </a:p>
        </p:txBody>
      </p:sp>
      <p:sp>
        <p:nvSpPr>
          <p:cNvPr id="4" name="Title 3">
            <a:extLst>
              <a:ext uri="{FF2B5EF4-FFF2-40B4-BE49-F238E27FC236}">
                <a16:creationId xmlns:a16="http://schemas.microsoft.com/office/drawing/2014/main" id="{3180B977-E470-495D-A567-574DAF20C1AA}"/>
              </a:ext>
            </a:extLst>
          </p:cNvPr>
          <p:cNvSpPr>
            <a:spLocks noGrp="1"/>
          </p:cNvSpPr>
          <p:nvPr>
            <p:ph type="title"/>
          </p:nvPr>
        </p:nvSpPr>
        <p:spPr/>
        <p:txBody>
          <a:bodyPr>
            <a:noAutofit/>
          </a:bodyPr>
          <a:lstStyle/>
          <a:p>
            <a:r>
              <a:rPr lang="en-US" sz="2400" dirty="0">
                <a:solidFill>
                  <a:srgbClr val="002060"/>
                </a:solidFill>
              </a:rPr>
              <a:t>Stress &amp; illness</a:t>
            </a:r>
            <a:br>
              <a:rPr lang="en-US" sz="2400" dirty="0">
                <a:solidFill>
                  <a:srgbClr val="002060"/>
                </a:solidFill>
              </a:rPr>
            </a:br>
            <a:r>
              <a:rPr lang="en-US" sz="1400" dirty="0">
                <a:solidFill>
                  <a:srgbClr val="002060"/>
                </a:solidFill>
              </a:rPr>
              <a:t>Interactive Task</a:t>
            </a:r>
            <a:endParaRPr lang="en-AU" sz="1400" dirty="0">
              <a:solidFill>
                <a:srgbClr val="002060"/>
              </a:solidFill>
            </a:endParaRPr>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951909" y="2200164"/>
            <a:ext cx="4312019"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lnSpc>
                <a:spcPct val="150000"/>
              </a:lnSpc>
              <a:spcBef>
                <a:spcPts val="100"/>
              </a:spcBef>
            </a:pPr>
            <a:r>
              <a:rPr lang="en-US" sz="1800" b="0" dirty="0">
                <a:solidFill>
                  <a:srgbClr val="002060"/>
                </a:solidFill>
                <a:latin typeface="Tw Cen MT" panose="020B0602020104020603" pitchFamily="34" charset="0"/>
              </a:rPr>
              <a:t>Is optimism associated with stress among us?</a:t>
            </a: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rPr>
              <a:t>Jot down your scores</a:t>
            </a: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rPr>
              <a:t>Log on to </a:t>
            </a:r>
            <a:r>
              <a:rPr lang="en-US" sz="1400" b="0" dirty="0" err="1">
                <a:solidFill>
                  <a:srgbClr val="002060"/>
                </a:solidFill>
                <a:latin typeface="Tw Cen MT" panose="020B0602020104020603" pitchFamily="34" charset="0"/>
              </a:rPr>
              <a:t>Menti</a:t>
            </a:r>
            <a:r>
              <a:rPr lang="en-US" sz="1400" b="0" dirty="0">
                <a:solidFill>
                  <a:srgbClr val="002060"/>
                </a:solidFill>
                <a:latin typeface="Tw Cen MT" panose="020B0602020104020603" pitchFamily="34" charset="0"/>
              </a:rPr>
              <a:t> and add your scores in response to the questions</a:t>
            </a:r>
            <a:endParaRPr lang="en-US" sz="1400" b="0" dirty="0">
              <a:solidFill>
                <a:srgbClr val="002060"/>
              </a:solidFill>
              <a:latin typeface="Tw Cen MT" panose="020B0602020104020603" pitchFamily="34" charset="0"/>
              <a:sym typeface="Wingdings" panose="05000000000000000000" pitchFamily="2" charset="2"/>
            </a:endParaRPr>
          </a:p>
          <a:p>
            <a:pPr marL="285750" indent="-285750">
              <a:lnSpc>
                <a:spcPct val="150000"/>
              </a:lnSpc>
              <a:spcBef>
                <a:spcPts val="100"/>
              </a:spcBef>
              <a:buFont typeface="Arial" panose="020B0604020202020204" pitchFamily="34" charset="0"/>
              <a:buChar char="•"/>
            </a:pPr>
            <a:r>
              <a:rPr lang="en-US" sz="1400" b="0" dirty="0">
                <a:solidFill>
                  <a:srgbClr val="002060"/>
                </a:solidFill>
                <a:latin typeface="Tw Cen MT" panose="020B0602020104020603" pitchFamily="34" charset="0"/>
                <a:sym typeface="Wingdings" panose="05000000000000000000" pitchFamily="2" charset="2"/>
              </a:rPr>
              <a:t>Let’s compare our outcomes with what psychological research…</a:t>
            </a:r>
            <a:endParaRPr lang="en-US" sz="1100" b="0" dirty="0">
              <a:solidFill>
                <a:srgbClr val="002060"/>
              </a:solidFill>
            </a:endParaRPr>
          </a:p>
          <a:p>
            <a:pPr marL="892175" indent="-530225">
              <a:lnSpc>
                <a:spcPct val="150000"/>
              </a:lnSpc>
              <a:buFontTx/>
              <a:buChar char="-"/>
            </a:pPr>
            <a:endParaRPr lang="en-US" sz="1100" dirty="0">
              <a:solidFill>
                <a:srgbClr val="002060"/>
              </a:solidFill>
            </a:endParaRPr>
          </a:p>
          <a:p>
            <a:endParaRPr lang="en-AU" sz="2000" dirty="0">
              <a:solidFill>
                <a:srgbClr val="002060"/>
              </a:solidFill>
            </a:endParaRPr>
          </a:p>
        </p:txBody>
      </p:sp>
      <p:grpSp>
        <p:nvGrpSpPr>
          <p:cNvPr id="12" name="Group 11">
            <a:extLst>
              <a:ext uri="{FF2B5EF4-FFF2-40B4-BE49-F238E27FC236}">
                <a16:creationId xmlns:a16="http://schemas.microsoft.com/office/drawing/2014/main" id="{6DA8E2B5-A531-4FFB-BB12-44866871AE35}"/>
              </a:ext>
            </a:extLst>
          </p:cNvPr>
          <p:cNvGrpSpPr/>
          <p:nvPr/>
        </p:nvGrpSpPr>
        <p:grpSpPr>
          <a:xfrm>
            <a:off x="5109029" y="1379531"/>
            <a:ext cx="3516405" cy="3088122"/>
            <a:chOff x="4542127" y="595440"/>
            <a:chExt cx="4572000" cy="3781283"/>
          </a:xfrm>
        </p:grpSpPr>
        <p:sp>
          <p:nvSpPr>
            <p:cNvPr id="9" name="Rectangle: Rounded Corners 8">
              <a:extLst>
                <a:ext uri="{FF2B5EF4-FFF2-40B4-BE49-F238E27FC236}">
                  <a16:creationId xmlns:a16="http://schemas.microsoft.com/office/drawing/2014/main" id="{AEA6C8AA-69E8-444E-9136-50AAE628CB03}"/>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10" name="Picture 9" descr="Qr code&#10;&#10;Description automatically generated">
              <a:extLst>
                <a:ext uri="{FF2B5EF4-FFF2-40B4-BE49-F238E27FC236}">
                  <a16:creationId xmlns:a16="http://schemas.microsoft.com/office/drawing/2014/main" id="{69CAA6E4-D420-4AD5-B1C1-36279C92CF2A}"/>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6" name="TextBox 5">
              <a:extLst>
                <a:ext uri="{FF2B5EF4-FFF2-40B4-BE49-F238E27FC236}">
                  <a16:creationId xmlns:a16="http://schemas.microsoft.com/office/drawing/2014/main" id="{52521BD9-4A69-480D-B720-42220AB0F621}"/>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11" name="TextBox 10">
              <a:extLst>
                <a:ext uri="{FF2B5EF4-FFF2-40B4-BE49-F238E27FC236}">
                  <a16:creationId xmlns:a16="http://schemas.microsoft.com/office/drawing/2014/main" id="{8B8968C8-D4F3-4056-A8AA-740BD7216A93}"/>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GB" sz="1600" b="1" i="0" dirty="0">
                  <a:solidFill>
                    <a:srgbClr val="101834"/>
                  </a:solidFill>
                  <a:effectLst/>
                  <a:latin typeface="MentiText"/>
                </a:rPr>
                <a:t>4132 2041</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02364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Personality</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459234" y="1364784"/>
            <a:ext cx="4288270"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800"/>
              </a:spcAft>
              <a:buNone/>
            </a:pPr>
            <a:r>
              <a:rPr lang="en-US" sz="1600" b="1" dirty="0">
                <a:latin typeface="Tw Cen MT" panose="020B0602020104020603" pitchFamily="34" charset="0"/>
              </a:rPr>
              <a:t>Optimism</a:t>
            </a:r>
          </a:p>
          <a:p>
            <a:pPr marL="0" indent="0">
              <a:spcBef>
                <a:spcPts val="100"/>
              </a:spcBef>
              <a:spcAft>
                <a:spcPts val="800"/>
              </a:spcAft>
              <a:buNone/>
            </a:pPr>
            <a:r>
              <a:rPr lang="en-US" sz="1400" b="1" dirty="0">
                <a:latin typeface="Tw Cen MT" panose="020B0602020104020603" pitchFamily="34" charset="0"/>
              </a:rPr>
              <a:t>Dispositional optimism: </a:t>
            </a:r>
            <a:r>
              <a:rPr lang="en-US" sz="1400" dirty="0">
                <a:latin typeface="Tw Cen MT" panose="020B0602020104020603" pitchFamily="34" charset="0"/>
              </a:rPr>
              <a:t>having a generally stable positive outlook on life and positive outcome expectations</a:t>
            </a:r>
          </a:p>
          <a:p>
            <a:pPr>
              <a:spcBef>
                <a:spcPts val="100"/>
              </a:spcBef>
              <a:spcAft>
                <a:spcPts val="800"/>
              </a:spcAft>
              <a:buFontTx/>
              <a:buChar char="-"/>
            </a:pPr>
            <a:r>
              <a:rPr lang="en-US" sz="1400" dirty="0">
                <a:latin typeface="Tw Cen MT" panose="020B0602020104020603" pitchFamily="34" charset="0"/>
              </a:rPr>
              <a:t>Associated with a reduction in the incidence of coronary heart disease, all-cause mortality, stroke, re-hospitalization following heart surgery, and the negative life impact of cancer (</a:t>
            </a:r>
            <a:r>
              <a:rPr lang="en-US" sz="1400" dirty="0" err="1">
                <a:latin typeface="Tw Cen MT" panose="020B0602020104020603" pitchFamily="34" charset="0"/>
              </a:rPr>
              <a:t>Avvenuti</a:t>
            </a:r>
            <a:r>
              <a:rPr lang="en-US" sz="1400" dirty="0">
                <a:latin typeface="Tw Cen MT" panose="020B0602020104020603" pitchFamily="34" charset="0"/>
              </a:rPr>
              <a:t> et al., 2016).</a:t>
            </a:r>
          </a:p>
          <a:p>
            <a:pPr>
              <a:spcBef>
                <a:spcPts val="100"/>
              </a:spcBef>
              <a:spcAft>
                <a:spcPts val="800"/>
              </a:spcAft>
              <a:buFontTx/>
              <a:buChar char="-"/>
            </a:pPr>
            <a:r>
              <a:rPr lang="en-US" sz="1400" dirty="0">
                <a:latin typeface="Tw Cen MT" panose="020B0602020104020603" pitchFamily="34" charset="0"/>
              </a:rPr>
              <a:t>Associated with better social &amp; mental functioning among those with chronic illnesses (Colby &amp; </a:t>
            </a:r>
            <a:r>
              <a:rPr lang="en-US" sz="1400" dirty="0" err="1">
                <a:latin typeface="Tw Cen MT" panose="020B0602020104020603" pitchFamily="34" charset="0"/>
              </a:rPr>
              <a:t>Shifren</a:t>
            </a:r>
            <a:r>
              <a:rPr lang="en-US" sz="1400" dirty="0">
                <a:latin typeface="Tw Cen MT" panose="020B0602020104020603" pitchFamily="34" charset="0"/>
              </a:rPr>
              <a:t>, 2013)</a:t>
            </a:r>
          </a:p>
          <a:p>
            <a:pPr>
              <a:spcBef>
                <a:spcPts val="100"/>
              </a:spcBef>
              <a:spcAft>
                <a:spcPts val="800"/>
              </a:spcAft>
              <a:buFontTx/>
              <a:buChar char="-"/>
            </a:pPr>
            <a:r>
              <a:rPr lang="en-US" sz="1400" dirty="0">
                <a:latin typeface="Tw Cen MT" panose="020B0602020104020603" pitchFamily="34" charset="0"/>
              </a:rPr>
              <a:t>Reduced smoking rates, more walking and physical exercise, and moderate alcohol consumption (Steptoe et al., 2006)</a:t>
            </a:r>
          </a:p>
          <a:p>
            <a:pPr marL="0" indent="0" algn="ctr">
              <a:spcBef>
                <a:spcPts val="100"/>
              </a:spcBef>
              <a:spcAft>
                <a:spcPts val="800"/>
              </a:spcAft>
              <a:buNone/>
            </a:pPr>
            <a:endParaRPr lang="en-US" sz="1200" dirty="0">
              <a:latin typeface="Tw Cen MT" panose="020B0602020104020603" pitchFamily="34" charset="0"/>
            </a:endParaRPr>
          </a:p>
        </p:txBody>
      </p:sp>
      <p:pic>
        <p:nvPicPr>
          <p:cNvPr id="4098" name="Picture 2" descr="person in white shoes standing on gray concrete road">
            <a:hlinkClick r:id="rId3"/>
            <a:extLst>
              <a:ext uri="{FF2B5EF4-FFF2-40B4-BE49-F238E27FC236}">
                <a16:creationId xmlns:a16="http://schemas.microsoft.com/office/drawing/2014/main" id="{626054D3-0845-4D0B-9D49-BBDB9F780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160" y="903891"/>
            <a:ext cx="2902656" cy="386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Locus of control</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1070024" y="1617537"/>
            <a:ext cx="29532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endParaRPr lang="en-US" sz="1200" dirty="0">
              <a:latin typeface="Tw Cen MT" panose="020B0602020104020603" pitchFamily="34" charset="0"/>
            </a:endParaRPr>
          </a:p>
        </p:txBody>
      </p:sp>
      <p:grpSp>
        <p:nvGrpSpPr>
          <p:cNvPr id="2" name="Group 1">
            <a:extLst>
              <a:ext uri="{FF2B5EF4-FFF2-40B4-BE49-F238E27FC236}">
                <a16:creationId xmlns:a16="http://schemas.microsoft.com/office/drawing/2014/main" id="{27E19F37-46EC-C137-32C5-2D6CAD5F1298}"/>
              </a:ext>
            </a:extLst>
          </p:cNvPr>
          <p:cNvGrpSpPr/>
          <p:nvPr/>
        </p:nvGrpSpPr>
        <p:grpSpPr>
          <a:xfrm>
            <a:off x="388049" y="3009637"/>
            <a:ext cx="3351611" cy="372612"/>
            <a:chOff x="388049" y="2637025"/>
            <a:chExt cx="3351611" cy="372612"/>
          </a:xfrm>
        </p:grpSpPr>
        <p:cxnSp>
          <p:nvCxnSpPr>
            <p:cNvPr id="13" name="Straight Arrow Connector 12">
              <a:extLst>
                <a:ext uri="{FF2B5EF4-FFF2-40B4-BE49-F238E27FC236}">
                  <a16:creationId xmlns:a16="http://schemas.microsoft.com/office/drawing/2014/main" id="{160A1CBC-D159-4BEE-922C-9A8AD172B5A8}"/>
                </a:ext>
              </a:extLst>
            </p:cNvPr>
            <p:cNvCxnSpPr/>
            <p:nvPr/>
          </p:nvCxnSpPr>
          <p:spPr>
            <a:xfrm>
              <a:off x="893118" y="3009637"/>
              <a:ext cx="2388870"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0C6A0CE-4DFE-4B6B-873D-2A0599154DF3}"/>
                </a:ext>
              </a:extLst>
            </p:cNvPr>
            <p:cNvGrpSpPr/>
            <p:nvPr/>
          </p:nvGrpSpPr>
          <p:grpSpPr>
            <a:xfrm>
              <a:off x="388049" y="2637025"/>
              <a:ext cx="3351611" cy="307505"/>
              <a:chOff x="478030" y="1783872"/>
              <a:chExt cx="3351611" cy="379943"/>
            </a:xfrm>
          </p:grpSpPr>
          <p:sp>
            <p:nvSpPr>
              <p:cNvPr id="21" name="Content Placeholder 1">
                <a:extLst>
                  <a:ext uri="{FF2B5EF4-FFF2-40B4-BE49-F238E27FC236}">
                    <a16:creationId xmlns:a16="http://schemas.microsoft.com/office/drawing/2014/main" id="{24646C97-EFA7-4540-9DF4-4FC2DF604325}"/>
                  </a:ext>
                </a:extLst>
              </p:cNvPr>
              <p:cNvSpPr txBox="1">
                <a:spLocks/>
              </p:cNvSpPr>
              <p:nvPr/>
            </p:nvSpPr>
            <p:spPr>
              <a:xfrm>
                <a:off x="2174155" y="1783879"/>
                <a:ext cx="1655486" cy="379936"/>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000" dirty="0">
                    <a:latin typeface="Tw Cen MT" panose="020B0602020104020603" pitchFamily="34" charset="0"/>
                  </a:rPr>
                  <a:t>External </a:t>
                </a:r>
              </a:p>
              <a:p>
                <a:pPr marL="0" indent="0" algn="ctr">
                  <a:spcBef>
                    <a:spcPts val="600"/>
                  </a:spcBef>
                  <a:buNone/>
                </a:pPr>
                <a:endParaRPr lang="en-US" sz="2000" dirty="0">
                  <a:latin typeface="Tw Cen MT" panose="020B0602020104020603" pitchFamily="34" charset="0"/>
                </a:endParaRPr>
              </a:p>
            </p:txBody>
          </p:sp>
          <p:sp>
            <p:nvSpPr>
              <p:cNvPr id="22" name="Content Placeholder 1">
                <a:extLst>
                  <a:ext uri="{FF2B5EF4-FFF2-40B4-BE49-F238E27FC236}">
                    <a16:creationId xmlns:a16="http://schemas.microsoft.com/office/drawing/2014/main" id="{A3F2083A-3C2A-4EA0-8536-425F7FD43127}"/>
                  </a:ext>
                </a:extLst>
              </p:cNvPr>
              <p:cNvSpPr txBox="1">
                <a:spLocks/>
              </p:cNvSpPr>
              <p:nvPr/>
            </p:nvSpPr>
            <p:spPr>
              <a:xfrm>
                <a:off x="478030" y="1783872"/>
                <a:ext cx="1655486" cy="37218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000" dirty="0">
                    <a:latin typeface="Tw Cen MT" panose="020B0602020104020603" pitchFamily="34" charset="0"/>
                  </a:rPr>
                  <a:t>Internal </a:t>
                </a:r>
              </a:p>
              <a:p>
                <a:pPr marL="0" indent="0" algn="ctr">
                  <a:spcBef>
                    <a:spcPts val="600"/>
                  </a:spcBef>
                  <a:buNone/>
                </a:pPr>
                <a:endParaRPr lang="en-US" sz="2000" dirty="0">
                  <a:latin typeface="Tw Cen MT" panose="020B0602020104020603" pitchFamily="34" charset="0"/>
                </a:endParaRPr>
              </a:p>
            </p:txBody>
          </p:sp>
        </p:grpSp>
      </p:grpSp>
      <p:sp>
        <p:nvSpPr>
          <p:cNvPr id="23" name="Content Placeholder 1">
            <a:extLst>
              <a:ext uri="{FF2B5EF4-FFF2-40B4-BE49-F238E27FC236}">
                <a16:creationId xmlns:a16="http://schemas.microsoft.com/office/drawing/2014/main" id="{50D41671-11EC-4781-A3CF-8F5B4AC7B58C}"/>
              </a:ext>
            </a:extLst>
          </p:cNvPr>
          <p:cNvSpPr txBox="1">
            <a:spLocks/>
          </p:cNvSpPr>
          <p:nvPr/>
        </p:nvSpPr>
        <p:spPr>
          <a:xfrm>
            <a:off x="893119" y="2439091"/>
            <a:ext cx="2388869" cy="34225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r>
              <a:rPr lang="en-US" sz="2400" b="1" dirty="0">
                <a:latin typeface="Tw Cen MT" panose="020B0602020104020603" pitchFamily="34" charset="0"/>
              </a:rPr>
              <a:t>Locus of control</a:t>
            </a:r>
          </a:p>
        </p:txBody>
      </p:sp>
      <p:sp>
        <p:nvSpPr>
          <p:cNvPr id="24" name="Content Placeholder 1">
            <a:extLst>
              <a:ext uri="{FF2B5EF4-FFF2-40B4-BE49-F238E27FC236}">
                <a16:creationId xmlns:a16="http://schemas.microsoft.com/office/drawing/2014/main" id="{F438437C-93B0-42E1-A8FD-7367E81D7956}"/>
              </a:ext>
            </a:extLst>
          </p:cNvPr>
          <p:cNvSpPr txBox="1">
            <a:spLocks/>
          </p:cNvSpPr>
          <p:nvPr/>
        </p:nvSpPr>
        <p:spPr>
          <a:xfrm>
            <a:off x="4063949" y="1160952"/>
            <a:ext cx="4482259"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 trait-like expectation that one’s actions will be effective in controlling or mastering the environment</a:t>
            </a:r>
          </a:p>
          <a:p>
            <a:pPr marL="0" indent="0">
              <a:spcBef>
                <a:spcPts val="100"/>
              </a:spcBef>
              <a:spcAft>
                <a:spcPts val="800"/>
              </a:spcAft>
              <a:buNone/>
            </a:pPr>
            <a:r>
              <a:rPr lang="en-US" sz="1400" dirty="0">
                <a:latin typeface="Tw Cen MT" panose="020B0602020104020603" pitchFamily="34" charset="0"/>
              </a:rPr>
              <a:t>Health locus of control (</a:t>
            </a:r>
            <a:r>
              <a:rPr lang="en-US" sz="1400" dirty="0" err="1">
                <a:latin typeface="Tw Cen MT" panose="020B0602020104020603" pitchFamily="34" charset="0"/>
              </a:rPr>
              <a:t>HLoC</a:t>
            </a:r>
            <a:r>
              <a:rPr lang="en-US" sz="1400" dirty="0">
                <a:latin typeface="Tw Cen MT" panose="020B0602020104020603" pitchFamily="34" charset="0"/>
              </a:rPr>
              <a:t>): the belief that health is in one’s control</a:t>
            </a: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r>
              <a:rPr lang="en-US" sz="1400" dirty="0">
                <a:latin typeface="Tw Cen MT" panose="020B0602020104020603" pitchFamily="34" charset="0"/>
              </a:rPr>
              <a:t>High internal LoC has been associated with:</a:t>
            </a:r>
          </a:p>
          <a:p>
            <a:pPr>
              <a:spcBef>
                <a:spcPts val="100"/>
              </a:spcBef>
              <a:spcAft>
                <a:spcPts val="800"/>
              </a:spcAft>
              <a:buFontTx/>
              <a:buChar char="-"/>
            </a:pPr>
            <a:r>
              <a:rPr lang="en-US" sz="1200" dirty="0">
                <a:latin typeface="Tw Cen MT" panose="020B0602020104020603" pitchFamily="34" charset="0"/>
              </a:rPr>
              <a:t>Self-reported health among people at risk for cardiovascular disease (Berglund et al., 2014)</a:t>
            </a:r>
          </a:p>
          <a:p>
            <a:pPr>
              <a:spcBef>
                <a:spcPts val="100"/>
              </a:spcBef>
              <a:spcAft>
                <a:spcPts val="800"/>
              </a:spcAft>
              <a:buFontTx/>
              <a:buChar char="-"/>
            </a:pPr>
            <a:r>
              <a:rPr lang="en-US" sz="1200" dirty="0">
                <a:latin typeface="Tw Cen MT" panose="020B0602020104020603" pitchFamily="34" charset="0"/>
              </a:rPr>
              <a:t>Improved treatment outcomes (</a:t>
            </a:r>
            <a:r>
              <a:rPr lang="en-AU" sz="1200" dirty="0" err="1">
                <a:latin typeface="Tw Cen MT" panose="020B0602020104020603" pitchFamily="34" charset="0"/>
              </a:rPr>
              <a:t>Zuercher-Huerlimann</a:t>
            </a:r>
            <a:r>
              <a:rPr lang="en-AU" sz="1200" dirty="0">
                <a:latin typeface="Tw Cen MT" panose="020B0602020104020603" pitchFamily="34" charset="0"/>
              </a:rPr>
              <a:t> et al., 2019)</a:t>
            </a:r>
          </a:p>
          <a:p>
            <a:pPr>
              <a:spcBef>
                <a:spcPts val="100"/>
              </a:spcBef>
              <a:spcAft>
                <a:spcPts val="800"/>
              </a:spcAft>
              <a:buFontTx/>
              <a:buChar char="-"/>
            </a:pPr>
            <a:r>
              <a:rPr lang="en-US" sz="1200" dirty="0">
                <a:latin typeface="Tw Cen MT" panose="020B0602020104020603" pitchFamily="34" charset="0"/>
              </a:rPr>
              <a:t>Self-reported health, fewer physical or mental health conditions, decreased use of healthcare (</a:t>
            </a:r>
            <a:r>
              <a:rPr lang="en-US" sz="1200" dirty="0" err="1">
                <a:latin typeface="Tw Cen MT" panose="020B0602020104020603" pitchFamily="34" charset="0"/>
              </a:rPr>
              <a:t>Kesavayuth</a:t>
            </a:r>
            <a:r>
              <a:rPr lang="en-US" sz="1200" dirty="0">
                <a:latin typeface="Tw Cen MT" panose="020B0602020104020603" pitchFamily="34" charset="0"/>
              </a:rPr>
              <a:t> et al., 2020)</a:t>
            </a:r>
          </a:p>
          <a:p>
            <a:pPr>
              <a:spcBef>
                <a:spcPts val="100"/>
              </a:spcBef>
              <a:spcAft>
                <a:spcPts val="800"/>
              </a:spcAft>
              <a:buFontTx/>
              <a:buChar char="-"/>
            </a:pPr>
            <a:endParaRPr lang="en-US" sz="12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p:txBody>
      </p:sp>
    </p:spTree>
    <p:extLst>
      <p:ext uri="{BB962C8B-B14F-4D97-AF65-F5344CB8AC3E}">
        <p14:creationId xmlns:p14="http://schemas.microsoft.com/office/powerpoint/2010/main" val="101107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Social support</a:t>
            </a:r>
            <a:endParaRPr lang="en-US" sz="2000" dirty="0">
              <a:solidFill>
                <a:srgbClr val="002060"/>
              </a:solidFill>
              <a:latin typeface="Tw Cen MT" panose="020B0602020104020603" pitchFamily="34" charset="0"/>
            </a:endParaRPr>
          </a:p>
        </p:txBody>
      </p:sp>
      <p:sp>
        <p:nvSpPr>
          <p:cNvPr id="16" name="Content Placeholder 1">
            <a:extLst>
              <a:ext uri="{FF2B5EF4-FFF2-40B4-BE49-F238E27FC236}">
                <a16:creationId xmlns:a16="http://schemas.microsoft.com/office/drawing/2014/main" id="{97D02598-E97D-46AA-850E-E1958794FF05}"/>
              </a:ext>
            </a:extLst>
          </p:cNvPr>
          <p:cNvSpPr txBox="1">
            <a:spLocks/>
          </p:cNvSpPr>
          <p:nvPr/>
        </p:nvSpPr>
        <p:spPr>
          <a:xfrm>
            <a:off x="273330" y="1485899"/>
            <a:ext cx="2839986"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Actual or perceived support from others</a:t>
            </a:r>
          </a:p>
          <a:p>
            <a:pPr marL="0" indent="0">
              <a:spcBef>
                <a:spcPts val="100"/>
              </a:spcBef>
              <a:spcAft>
                <a:spcPts val="800"/>
              </a:spcAft>
              <a:buNone/>
            </a:pPr>
            <a:r>
              <a:rPr lang="en-US" sz="1400" dirty="0">
                <a:latin typeface="Tw Cen MT" panose="020B0602020104020603" pitchFamily="34" charset="0"/>
              </a:rPr>
              <a:t>Social support can come from a variety of sources:</a:t>
            </a:r>
          </a:p>
          <a:p>
            <a:pPr>
              <a:spcBef>
                <a:spcPts val="100"/>
              </a:spcBef>
              <a:spcAft>
                <a:spcPts val="800"/>
              </a:spcAft>
              <a:buFontTx/>
              <a:buChar char="-"/>
            </a:pPr>
            <a:r>
              <a:rPr lang="en-US" sz="1200" dirty="0">
                <a:latin typeface="Tw Cen MT" panose="020B0602020104020603" pitchFamily="34" charset="0"/>
              </a:rPr>
              <a:t>Friends, partners, family, colleagues, health and social care professionals, support groups</a:t>
            </a:r>
          </a:p>
          <a:p>
            <a:pPr marL="0" indent="0">
              <a:spcBef>
                <a:spcPts val="100"/>
              </a:spcBef>
              <a:spcAft>
                <a:spcPts val="800"/>
              </a:spcAft>
              <a:buNone/>
            </a:pPr>
            <a:endParaRPr lang="en-US" sz="1200" dirty="0">
              <a:latin typeface="Tw Cen MT" panose="020B0602020104020603" pitchFamily="34" charset="0"/>
            </a:endParaRP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endParaRPr lang="en-US" sz="1400" dirty="0">
              <a:latin typeface="Tw Cen MT" panose="020B0602020104020603" pitchFamily="34" charset="0"/>
            </a:endParaRPr>
          </a:p>
          <a:p>
            <a:pPr marL="0" indent="0">
              <a:spcBef>
                <a:spcPts val="100"/>
              </a:spcBef>
              <a:spcAft>
                <a:spcPts val="800"/>
              </a:spcAft>
              <a:buNone/>
            </a:pPr>
            <a:endParaRPr lang="en-US" sz="1200" dirty="0">
              <a:latin typeface="Tw Cen MT" panose="020B0602020104020603" pitchFamily="34" charset="0"/>
            </a:endParaRPr>
          </a:p>
        </p:txBody>
      </p:sp>
      <p:graphicFrame>
        <p:nvGraphicFramePr>
          <p:cNvPr id="4" name="Table 3">
            <a:extLst>
              <a:ext uri="{FF2B5EF4-FFF2-40B4-BE49-F238E27FC236}">
                <a16:creationId xmlns:a16="http://schemas.microsoft.com/office/drawing/2014/main" id="{CC04AD90-F221-4F50-AF3D-30E56B9ADF46}"/>
              </a:ext>
            </a:extLst>
          </p:cNvPr>
          <p:cNvGraphicFramePr>
            <a:graphicFrameLocks noGrp="1"/>
          </p:cNvGraphicFramePr>
          <p:nvPr>
            <p:extLst>
              <p:ext uri="{D42A27DB-BD31-4B8C-83A1-F6EECF244321}">
                <p14:modId xmlns:p14="http://schemas.microsoft.com/office/powerpoint/2010/main" val="2721457684"/>
              </p:ext>
            </p:extLst>
          </p:nvPr>
        </p:nvGraphicFramePr>
        <p:xfrm>
          <a:off x="3229428" y="1370343"/>
          <a:ext cx="5450382" cy="3305774"/>
        </p:xfrm>
        <a:graphic>
          <a:graphicData uri="http://schemas.openxmlformats.org/drawingml/2006/table">
            <a:tbl>
              <a:tblPr firstRow="1" bandRow="1">
                <a:tableStyleId>{2A488322-F2BA-4B5B-9748-0D474271808F}</a:tableStyleId>
              </a:tblPr>
              <a:tblGrid>
                <a:gridCol w="1371600">
                  <a:extLst>
                    <a:ext uri="{9D8B030D-6E8A-4147-A177-3AD203B41FA5}">
                      <a16:colId xmlns:a16="http://schemas.microsoft.com/office/drawing/2014/main" val="2272858204"/>
                    </a:ext>
                  </a:extLst>
                </a:gridCol>
                <a:gridCol w="2039391">
                  <a:extLst>
                    <a:ext uri="{9D8B030D-6E8A-4147-A177-3AD203B41FA5}">
                      <a16:colId xmlns:a16="http://schemas.microsoft.com/office/drawing/2014/main" val="3632381162"/>
                    </a:ext>
                  </a:extLst>
                </a:gridCol>
                <a:gridCol w="2039391">
                  <a:extLst>
                    <a:ext uri="{9D8B030D-6E8A-4147-A177-3AD203B41FA5}">
                      <a16:colId xmlns:a16="http://schemas.microsoft.com/office/drawing/2014/main" val="2529500925"/>
                    </a:ext>
                  </a:extLst>
                </a:gridCol>
              </a:tblGrid>
              <a:tr h="263220">
                <a:tc gridSpan="3">
                  <a:txBody>
                    <a:bodyPr/>
                    <a:lstStyle/>
                    <a:p>
                      <a:pPr algn="ctr"/>
                      <a:r>
                        <a:rPr lang="en-AU" sz="1600" dirty="0">
                          <a:latin typeface="Tw Cen MT" panose="020B0602020104020603" pitchFamily="34" charset="0"/>
                        </a:rPr>
                        <a:t>Types &amp; functions of social support</a:t>
                      </a:r>
                    </a:p>
                  </a:txBody>
                  <a:tcPr>
                    <a:solidFill>
                      <a:srgbClr val="002060"/>
                    </a:solidFill>
                  </a:tcPr>
                </a:tc>
                <a:tc hMerge="1">
                  <a:txBody>
                    <a:bodyPr/>
                    <a:lstStyle/>
                    <a:p>
                      <a:pPr algn="ctr"/>
                      <a:r>
                        <a:rPr lang="en-AU" sz="1600" dirty="0">
                          <a:latin typeface="Tw Cen MT" panose="020B0602020104020603" pitchFamily="34" charset="0"/>
                        </a:rPr>
                        <a:t>Types &amp; functions of social support</a:t>
                      </a:r>
                    </a:p>
                  </a:txBody>
                  <a:tcPr/>
                </a:tc>
                <a:tc hMerge="1">
                  <a:txBody>
                    <a:bodyPr/>
                    <a:lstStyle/>
                    <a:p>
                      <a:endParaRPr lang="en-AU" dirty="0"/>
                    </a:p>
                  </a:txBody>
                  <a:tcPr/>
                </a:tc>
                <a:extLst>
                  <a:ext uri="{0D108BD9-81ED-4DB2-BD59-A6C34878D82A}">
                    <a16:rowId xmlns:a16="http://schemas.microsoft.com/office/drawing/2014/main" val="4158618908"/>
                  </a:ext>
                </a:extLst>
              </a:tr>
              <a:tr h="456303">
                <a:tc>
                  <a:txBody>
                    <a:bodyPr/>
                    <a:lstStyle/>
                    <a:p>
                      <a:endParaRPr lang="en-AU" sz="1200" b="1" dirty="0">
                        <a:latin typeface="Tw Cen MT" panose="020B0602020104020603"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latin typeface="Tw Cen MT" panose="020B0602020104020603" pitchFamily="34" charset="0"/>
                        </a:rPr>
                        <a:t>“Provider” offers </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latin typeface="Tw Cen MT" panose="020B0602020104020603" pitchFamily="34" charset="0"/>
                        </a:rPr>
                        <a:t>“Recipient” receives/benefit</a:t>
                      </a:r>
                    </a:p>
                  </a:txBody>
                  <a:tcPr/>
                </a:tc>
                <a:extLst>
                  <a:ext uri="{0D108BD9-81ED-4DB2-BD59-A6C34878D82A}">
                    <a16:rowId xmlns:a16="http://schemas.microsoft.com/office/drawing/2014/main" val="3649421967"/>
                  </a:ext>
                </a:extLst>
              </a:tr>
              <a:tr h="502511">
                <a:tc>
                  <a:txBody>
                    <a:bodyPr/>
                    <a:lstStyle/>
                    <a:p>
                      <a:pPr algn="r"/>
                      <a:r>
                        <a:rPr lang="en-AU" sz="1200" b="1" dirty="0">
                          <a:latin typeface="Tw Cen MT" panose="020B0602020104020603" pitchFamily="34" charset="0"/>
                        </a:rPr>
                        <a:t>Emotional support</a:t>
                      </a:r>
                    </a:p>
                  </a:txBody>
                  <a:tcPr/>
                </a:tc>
                <a:tc>
                  <a:txBody>
                    <a:bodyPr/>
                    <a:lstStyle/>
                    <a:p>
                      <a:pPr algn="ctr"/>
                      <a:r>
                        <a:rPr lang="en-AU" sz="1200" dirty="0">
                          <a:latin typeface="Tw Cen MT" panose="020B0602020104020603" pitchFamily="34" charset="0"/>
                        </a:rPr>
                        <a:t>Empathy, care, or concern</a:t>
                      </a:r>
                    </a:p>
                  </a:txBody>
                  <a:tcPr/>
                </a:tc>
                <a:tc>
                  <a:txBody>
                    <a:bodyPr/>
                    <a:lstStyle/>
                    <a:p>
                      <a:pPr algn="ctr"/>
                      <a:r>
                        <a:rPr lang="en-AU" sz="1200" dirty="0">
                          <a:latin typeface="Tw Cen MT" panose="020B0602020104020603" pitchFamily="34" charset="0"/>
                        </a:rPr>
                        <a:t>Reassurance, sense of comfort and belonging</a:t>
                      </a:r>
                    </a:p>
                  </a:txBody>
                  <a:tcPr/>
                </a:tc>
                <a:extLst>
                  <a:ext uri="{0D108BD9-81ED-4DB2-BD59-A6C34878D82A}">
                    <a16:rowId xmlns:a16="http://schemas.microsoft.com/office/drawing/2014/main" val="720434961"/>
                  </a:ext>
                </a:extLst>
              </a:tr>
              <a:tr h="502511">
                <a:tc>
                  <a:txBody>
                    <a:bodyPr/>
                    <a:lstStyle/>
                    <a:p>
                      <a:pPr algn="r"/>
                      <a:r>
                        <a:rPr lang="en-AU" sz="1200" b="1" dirty="0">
                          <a:latin typeface="Tw Cen MT" panose="020B0602020104020603" pitchFamily="34" charset="0"/>
                        </a:rPr>
                        <a:t>Esteem support</a:t>
                      </a:r>
                    </a:p>
                  </a:txBody>
                  <a:tcPr/>
                </a:tc>
                <a:tc>
                  <a:txBody>
                    <a:bodyPr/>
                    <a:lstStyle/>
                    <a:p>
                      <a:pPr algn="ctr"/>
                      <a:r>
                        <a:rPr lang="en-AU" sz="1200" dirty="0">
                          <a:latin typeface="Tw Cen MT" panose="020B0602020104020603" pitchFamily="34" charset="0"/>
                        </a:rPr>
                        <a:t> Positive regard, encouragement, positive comparisons</a:t>
                      </a:r>
                    </a:p>
                  </a:txBody>
                  <a:tcPr/>
                </a:tc>
                <a:tc>
                  <a:txBody>
                    <a:bodyPr/>
                    <a:lstStyle/>
                    <a:p>
                      <a:pPr algn="ctr"/>
                      <a:r>
                        <a:rPr lang="en-AU" sz="1200" dirty="0">
                          <a:latin typeface="Tw Cen MT" panose="020B0602020104020603" pitchFamily="34" charset="0"/>
                        </a:rPr>
                        <a:t>Builds self-worth, sense of confidence, feeling valued</a:t>
                      </a:r>
                    </a:p>
                  </a:txBody>
                  <a:tcPr/>
                </a:tc>
                <a:extLst>
                  <a:ext uri="{0D108BD9-81ED-4DB2-BD59-A6C34878D82A}">
                    <a16:rowId xmlns:a16="http://schemas.microsoft.com/office/drawing/2014/main" val="3563813209"/>
                  </a:ext>
                </a:extLst>
              </a:tr>
              <a:tr h="400711">
                <a:tc>
                  <a:txBody>
                    <a:bodyPr/>
                    <a:lstStyle/>
                    <a:p>
                      <a:pPr algn="r"/>
                      <a:r>
                        <a:rPr lang="en-AU" sz="1200" b="1" dirty="0">
                          <a:latin typeface="Tw Cen MT" panose="020B0602020104020603" pitchFamily="34" charset="0"/>
                        </a:rPr>
                        <a:t>Tangible/ practical support</a:t>
                      </a:r>
                    </a:p>
                  </a:txBody>
                  <a:tcPr/>
                </a:tc>
                <a:tc>
                  <a:txBody>
                    <a:bodyPr/>
                    <a:lstStyle/>
                    <a:p>
                      <a:pPr algn="ctr"/>
                      <a:r>
                        <a:rPr lang="en-AU" sz="1200" dirty="0">
                          <a:latin typeface="Tw Cen MT" panose="020B0602020104020603" pitchFamily="34" charset="0"/>
                        </a:rPr>
                        <a:t>Direct assistance</a:t>
                      </a:r>
                    </a:p>
                  </a:txBody>
                  <a:tcPr/>
                </a:tc>
                <a:tc>
                  <a:txBody>
                    <a:bodyPr/>
                    <a:lstStyle/>
                    <a:p>
                      <a:pPr algn="ctr"/>
                      <a:r>
                        <a:rPr lang="en-AU" sz="1200" dirty="0">
                          <a:latin typeface="Tw Cen MT" panose="020B0602020104020603" pitchFamily="34" charset="0"/>
                        </a:rPr>
                        <a:t>Reduces strain</a:t>
                      </a:r>
                    </a:p>
                  </a:txBody>
                  <a:tcPr/>
                </a:tc>
                <a:extLst>
                  <a:ext uri="{0D108BD9-81ED-4DB2-BD59-A6C34878D82A}">
                    <a16:rowId xmlns:a16="http://schemas.microsoft.com/office/drawing/2014/main" val="2712276230"/>
                  </a:ext>
                </a:extLst>
              </a:tr>
              <a:tr h="400711">
                <a:tc>
                  <a:txBody>
                    <a:bodyPr/>
                    <a:lstStyle/>
                    <a:p>
                      <a:pPr algn="r"/>
                      <a:r>
                        <a:rPr lang="en-AU" sz="1200" b="1" dirty="0">
                          <a:latin typeface="Tw Cen MT" panose="020B0602020104020603" pitchFamily="34" charset="0"/>
                        </a:rPr>
                        <a:t>Informational support</a:t>
                      </a:r>
                    </a:p>
                  </a:txBody>
                  <a:tcPr/>
                </a:tc>
                <a:tc>
                  <a:txBody>
                    <a:bodyPr/>
                    <a:lstStyle/>
                    <a:p>
                      <a:pPr algn="ctr"/>
                      <a:r>
                        <a:rPr lang="en-AU" sz="1200" dirty="0">
                          <a:latin typeface="Tw Cen MT" panose="020B0602020104020603" pitchFamily="34" charset="0"/>
                        </a:rPr>
                        <a:t>Advice, suggestions, feedback</a:t>
                      </a:r>
                    </a:p>
                  </a:txBody>
                  <a:tcPr/>
                </a:tc>
                <a:tc>
                  <a:txBody>
                    <a:bodyPr/>
                    <a:lstStyle/>
                    <a:p>
                      <a:pPr algn="ctr"/>
                      <a:r>
                        <a:rPr lang="en-AU" sz="1200" dirty="0">
                          <a:latin typeface="Tw Cen MT" panose="020B0602020104020603" pitchFamily="34" charset="0"/>
                        </a:rPr>
                        <a:t>Self-worth, self-efficacy</a:t>
                      </a:r>
                    </a:p>
                  </a:txBody>
                  <a:tcPr/>
                </a:tc>
                <a:extLst>
                  <a:ext uri="{0D108BD9-81ED-4DB2-BD59-A6C34878D82A}">
                    <a16:rowId xmlns:a16="http://schemas.microsoft.com/office/drawing/2014/main" val="2105642754"/>
                  </a:ext>
                </a:extLst>
              </a:tr>
              <a:tr h="400711">
                <a:tc>
                  <a:txBody>
                    <a:bodyPr/>
                    <a:lstStyle/>
                    <a:p>
                      <a:pPr algn="r"/>
                      <a:r>
                        <a:rPr lang="en-AU" sz="1200" b="1" dirty="0">
                          <a:latin typeface="Tw Cen MT" panose="020B0602020104020603" pitchFamily="34" charset="0"/>
                        </a:rPr>
                        <a:t>Network support</a:t>
                      </a:r>
                    </a:p>
                  </a:txBody>
                  <a:tcPr/>
                </a:tc>
                <a:tc>
                  <a:txBody>
                    <a:bodyPr/>
                    <a:lstStyle/>
                    <a:p>
                      <a:pPr algn="ctr"/>
                      <a:r>
                        <a:rPr lang="en-AU" sz="1200" dirty="0">
                          <a:latin typeface="Tw Cen MT" panose="020B0602020104020603" pitchFamily="34" charset="0"/>
                        </a:rPr>
                        <a:t>Welcoming</a:t>
                      </a:r>
                    </a:p>
                    <a:p>
                      <a:pPr algn="ctr"/>
                      <a:r>
                        <a:rPr lang="en-AU" sz="1200" dirty="0">
                          <a:latin typeface="Tw Cen MT" panose="020B0602020104020603" pitchFamily="34" charset="0"/>
                        </a:rPr>
                        <a:t>Shared experiences</a:t>
                      </a:r>
                    </a:p>
                  </a:txBody>
                  <a:tcPr/>
                </a:tc>
                <a:tc>
                  <a:txBody>
                    <a:bodyPr/>
                    <a:lstStyle/>
                    <a:p>
                      <a:pPr algn="ctr"/>
                      <a:r>
                        <a:rPr lang="en-AU" sz="1200" dirty="0">
                          <a:latin typeface="Tw Cen MT" panose="020B0602020104020603" pitchFamily="34" charset="0"/>
                        </a:rPr>
                        <a:t>Sense of belonging</a:t>
                      </a:r>
                    </a:p>
                    <a:p>
                      <a:pPr algn="ctr"/>
                      <a:r>
                        <a:rPr lang="en-AU" sz="1200" dirty="0">
                          <a:latin typeface="Tw Cen MT" panose="020B0602020104020603" pitchFamily="34" charset="0"/>
                        </a:rPr>
                        <a:t>Affiliation</a:t>
                      </a:r>
                    </a:p>
                  </a:txBody>
                  <a:tcPr/>
                </a:tc>
                <a:extLst>
                  <a:ext uri="{0D108BD9-81ED-4DB2-BD59-A6C34878D82A}">
                    <a16:rowId xmlns:a16="http://schemas.microsoft.com/office/drawing/2014/main" val="4291162013"/>
                  </a:ext>
                </a:extLst>
              </a:tr>
            </a:tbl>
          </a:graphicData>
        </a:graphic>
      </p:graphicFrame>
      <p:sp>
        <p:nvSpPr>
          <p:cNvPr id="5" name="Rectangle: Rounded Corners 4">
            <a:extLst>
              <a:ext uri="{FF2B5EF4-FFF2-40B4-BE49-F238E27FC236}">
                <a16:creationId xmlns:a16="http://schemas.microsoft.com/office/drawing/2014/main" id="{07E242B0-F70D-4CCA-B9F4-212E3D3B0848}"/>
              </a:ext>
            </a:extLst>
          </p:cNvPr>
          <p:cNvSpPr/>
          <p:nvPr/>
        </p:nvSpPr>
        <p:spPr>
          <a:xfrm>
            <a:off x="355600" y="3490354"/>
            <a:ext cx="2532743" cy="1354761"/>
          </a:xfrm>
          <a:custGeom>
            <a:avLst/>
            <a:gdLst>
              <a:gd name="connsiteX0" fmla="*/ 0 w 2532743"/>
              <a:gd name="connsiteY0" fmla="*/ 225798 h 1354761"/>
              <a:gd name="connsiteX1" fmla="*/ 225798 w 2532743"/>
              <a:gd name="connsiteY1" fmla="*/ 0 h 1354761"/>
              <a:gd name="connsiteX2" fmla="*/ 787708 w 2532743"/>
              <a:gd name="connsiteY2" fmla="*/ 0 h 1354761"/>
              <a:gd name="connsiteX3" fmla="*/ 1245560 w 2532743"/>
              <a:gd name="connsiteY3" fmla="*/ 0 h 1354761"/>
              <a:gd name="connsiteX4" fmla="*/ 1724224 w 2532743"/>
              <a:gd name="connsiteY4" fmla="*/ 0 h 1354761"/>
              <a:gd name="connsiteX5" fmla="*/ 2306945 w 2532743"/>
              <a:gd name="connsiteY5" fmla="*/ 0 h 1354761"/>
              <a:gd name="connsiteX6" fmla="*/ 2532743 w 2532743"/>
              <a:gd name="connsiteY6" fmla="*/ 225798 h 1354761"/>
              <a:gd name="connsiteX7" fmla="*/ 2532743 w 2532743"/>
              <a:gd name="connsiteY7" fmla="*/ 677381 h 1354761"/>
              <a:gd name="connsiteX8" fmla="*/ 2532743 w 2532743"/>
              <a:gd name="connsiteY8" fmla="*/ 1128963 h 1354761"/>
              <a:gd name="connsiteX9" fmla="*/ 2306945 w 2532743"/>
              <a:gd name="connsiteY9" fmla="*/ 1354761 h 1354761"/>
              <a:gd name="connsiteX10" fmla="*/ 1745035 w 2532743"/>
              <a:gd name="connsiteY10" fmla="*/ 1354761 h 1354761"/>
              <a:gd name="connsiteX11" fmla="*/ 1224749 w 2532743"/>
              <a:gd name="connsiteY11" fmla="*/ 1354761 h 1354761"/>
              <a:gd name="connsiteX12" fmla="*/ 725273 w 2532743"/>
              <a:gd name="connsiteY12" fmla="*/ 1354761 h 1354761"/>
              <a:gd name="connsiteX13" fmla="*/ 225798 w 2532743"/>
              <a:gd name="connsiteY13" fmla="*/ 1354761 h 1354761"/>
              <a:gd name="connsiteX14" fmla="*/ 0 w 2532743"/>
              <a:gd name="connsiteY14" fmla="*/ 1128963 h 1354761"/>
              <a:gd name="connsiteX15" fmla="*/ 0 w 2532743"/>
              <a:gd name="connsiteY15" fmla="*/ 668349 h 1354761"/>
              <a:gd name="connsiteX16" fmla="*/ 0 w 2532743"/>
              <a:gd name="connsiteY16" fmla="*/ 225798 h 135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2743" h="1354761" fill="none" extrusionOk="0">
                <a:moveTo>
                  <a:pt x="0" y="225798"/>
                </a:moveTo>
                <a:cubicBezTo>
                  <a:pt x="827" y="81950"/>
                  <a:pt x="89546" y="12327"/>
                  <a:pt x="225798" y="0"/>
                </a:cubicBezTo>
                <a:cubicBezTo>
                  <a:pt x="348559" y="-43271"/>
                  <a:pt x="674998" y="48189"/>
                  <a:pt x="787708" y="0"/>
                </a:cubicBezTo>
                <a:cubicBezTo>
                  <a:pt x="900418" y="-48189"/>
                  <a:pt x="1112128" y="53631"/>
                  <a:pt x="1245560" y="0"/>
                </a:cubicBezTo>
                <a:cubicBezTo>
                  <a:pt x="1378992" y="-53631"/>
                  <a:pt x="1556147" y="5325"/>
                  <a:pt x="1724224" y="0"/>
                </a:cubicBezTo>
                <a:cubicBezTo>
                  <a:pt x="1892301" y="-5325"/>
                  <a:pt x="2107497" y="52551"/>
                  <a:pt x="2306945" y="0"/>
                </a:cubicBezTo>
                <a:cubicBezTo>
                  <a:pt x="2421824" y="-5435"/>
                  <a:pt x="2552817" y="87044"/>
                  <a:pt x="2532743" y="225798"/>
                </a:cubicBezTo>
                <a:cubicBezTo>
                  <a:pt x="2551776" y="415769"/>
                  <a:pt x="2519524" y="492665"/>
                  <a:pt x="2532743" y="677381"/>
                </a:cubicBezTo>
                <a:cubicBezTo>
                  <a:pt x="2545962" y="862097"/>
                  <a:pt x="2482988" y="957142"/>
                  <a:pt x="2532743" y="1128963"/>
                </a:cubicBezTo>
                <a:cubicBezTo>
                  <a:pt x="2533736" y="1289201"/>
                  <a:pt x="2413637" y="1339496"/>
                  <a:pt x="2306945" y="1354761"/>
                </a:cubicBezTo>
                <a:cubicBezTo>
                  <a:pt x="2099571" y="1382836"/>
                  <a:pt x="1902839" y="1294951"/>
                  <a:pt x="1745035" y="1354761"/>
                </a:cubicBezTo>
                <a:cubicBezTo>
                  <a:pt x="1587231" y="1414571"/>
                  <a:pt x="1412698" y="1331777"/>
                  <a:pt x="1224749" y="1354761"/>
                </a:cubicBezTo>
                <a:cubicBezTo>
                  <a:pt x="1036800" y="1377745"/>
                  <a:pt x="852897" y="1310766"/>
                  <a:pt x="725273" y="1354761"/>
                </a:cubicBezTo>
                <a:cubicBezTo>
                  <a:pt x="597649" y="1398756"/>
                  <a:pt x="465267" y="1308913"/>
                  <a:pt x="225798" y="1354761"/>
                </a:cubicBezTo>
                <a:cubicBezTo>
                  <a:pt x="124341" y="1358675"/>
                  <a:pt x="20084" y="1251985"/>
                  <a:pt x="0" y="1128963"/>
                </a:cubicBezTo>
                <a:cubicBezTo>
                  <a:pt x="-39425" y="1018706"/>
                  <a:pt x="37349" y="865037"/>
                  <a:pt x="0" y="668349"/>
                </a:cubicBezTo>
                <a:cubicBezTo>
                  <a:pt x="-37349" y="471661"/>
                  <a:pt x="35107" y="394128"/>
                  <a:pt x="0" y="225798"/>
                </a:cubicBezTo>
                <a:close/>
              </a:path>
              <a:path w="2532743" h="1354761" stroke="0" extrusionOk="0">
                <a:moveTo>
                  <a:pt x="0" y="225798"/>
                </a:moveTo>
                <a:cubicBezTo>
                  <a:pt x="-8441" y="86007"/>
                  <a:pt x="109240" y="-2437"/>
                  <a:pt x="225798" y="0"/>
                </a:cubicBezTo>
                <a:cubicBezTo>
                  <a:pt x="425626" y="-25149"/>
                  <a:pt x="613891" y="26808"/>
                  <a:pt x="746085" y="0"/>
                </a:cubicBezTo>
                <a:cubicBezTo>
                  <a:pt x="878279" y="-26808"/>
                  <a:pt x="1104422" y="35870"/>
                  <a:pt x="1203937" y="0"/>
                </a:cubicBezTo>
                <a:cubicBezTo>
                  <a:pt x="1303452" y="-35870"/>
                  <a:pt x="1566813" y="2820"/>
                  <a:pt x="1661789" y="0"/>
                </a:cubicBezTo>
                <a:cubicBezTo>
                  <a:pt x="1756765" y="-2820"/>
                  <a:pt x="2139473" y="53952"/>
                  <a:pt x="2306945" y="0"/>
                </a:cubicBezTo>
                <a:cubicBezTo>
                  <a:pt x="2443670" y="-7882"/>
                  <a:pt x="2530427" y="126401"/>
                  <a:pt x="2532743" y="225798"/>
                </a:cubicBezTo>
                <a:cubicBezTo>
                  <a:pt x="2537138" y="425583"/>
                  <a:pt x="2532412" y="564426"/>
                  <a:pt x="2532743" y="650286"/>
                </a:cubicBezTo>
                <a:cubicBezTo>
                  <a:pt x="2533074" y="736146"/>
                  <a:pt x="2496181" y="1013394"/>
                  <a:pt x="2532743" y="1128963"/>
                </a:cubicBezTo>
                <a:cubicBezTo>
                  <a:pt x="2539530" y="1236726"/>
                  <a:pt x="2438181" y="1339042"/>
                  <a:pt x="2306945" y="1354761"/>
                </a:cubicBezTo>
                <a:cubicBezTo>
                  <a:pt x="2178094" y="1388257"/>
                  <a:pt x="1912714" y="1306506"/>
                  <a:pt x="1807470" y="1354761"/>
                </a:cubicBezTo>
                <a:cubicBezTo>
                  <a:pt x="1702226" y="1403016"/>
                  <a:pt x="1518776" y="1333691"/>
                  <a:pt x="1287183" y="1354761"/>
                </a:cubicBezTo>
                <a:cubicBezTo>
                  <a:pt x="1055590" y="1375831"/>
                  <a:pt x="906447" y="1310795"/>
                  <a:pt x="808519" y="1354761"/>
                </a:cubicBezTo>
                <a:cubicBezTo>
                  <a:pt x="710591" y="1398727"/>
                  <a:pt x="423645" y="1353202"/>
                  <a:pt x="225798" y="1354761"/>
                </a:cubicBezTo>
                <a:cubicBezTo>
                  <a:pt x="82073" y="1381496"/>
                  <a:pt x="9086" y="1274172"/>
                  <a:pt x="0" y="1128963"/>
                </a:cubicBezTo>
                <a:cubicBezTo>
                  <a:pt x="-47130" y="936783"/>
                  <a:pt x="45153" y="832732"/>
                  <a:pt x="0" y="686412"/>
                </a:cubicBezTo>
                <a:cubicBezTo>
                  <a:pt x="-45153" y="540092"/>
                  <a:pt x="44835" y="393717"/>
                  <a:pt x="0" y="225798"/>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r>
              <a:rPr lang="en-AU" sz="1400" b="1" dirty="0">
                <a:solidFill>
                  <a:srgbClr val="1B3051"/>
                </a:solidFill>
                <a:latin typeface="Tw Cen MT" panose="020B0602020104020603" pitchFamily="34" charset="0"/>
              </a:rPr>
              <a:t>Yamagata Study</a:t>
            </a:r>
            <a:endParaRPr lang="en-US" sz="1400" b="1" dirty="0">
              <a:latin typeface="Tw Cen MT" panose="020B0602020104020603" pitchFamily="34" charset="0"/>
            </a:endParaRPr>
          </a:p>
          <a:p>
            <a:endParaRPr lang="en-US" sz="1000" dirty="0">
              <a:latin typeface="Tw Cen MT" panose="020B0602020104020603" pitchFamily="34" charset="0"/>
            </a:endParaRPr>
          </a:p>
          <a:p>
            <a:pPr algn="ctr"/>
            <a:r>
              <a:rPr lang="en-US" sz="1200" dirty="0">
                <a:latin typeface="Tw Cen MT" panose="020B0602020104020603" pitchFamily="34" charset="0"/>
              </a:rPr>
              <a:t>Feeling like you have someone available to take you to the hospital associated with reduction in all-cause mortality (</a:t>
            </a:r>
            <a:r>
              <a:rPr lang="en-AU" sz="1200" dirty="0" err="1">
                <a:solidFill>
                  <a:srgbClr val="212529"/>
                </a:solidFill>
                <a:latin typeface="Tw Cen MT" panose="020B0602020104020603" pitchFamily="34" charset="0"/>
              </a:rPr>
              <a:t>Uzuki</a:t>
            </a:r>
            <a:r>
              <a:rPr lang="en-AU" sz="1200" dirty="0">
                <a:solidFill>
                  <a:srgbClr val="212529"/>
                </a:solidFill>
                <a:latin typeface="Tw Cen MT" panose="020B0602020104020603" pitchFamily="34" charset="0"/>
              </a:rPr>
              <a:t> et al., 2020)</a:t>
            </a:r>
            <a:r>
              <a:rPr lang="en-US" sz="1200" dirty="0">
                <a:latin typeface="Tw Cen MT" panose="020B0602020104020603" pitchFamily="34" charset="0"/>
              </a:rPr>
              <a:t> </a:t>
            </a:r>
          </a:p>
        </p:txBody>
      </p:sp>
      <p:pic>
        <p:nvPicPr>
          <p:cNvPr id="6" name="Graphic 5" descr="Line arrow: Clockwise curve with solid fill">
            <a:extLst>
              <a:ext uri="{FF2B5EF4-FFF2-40B4-BE49-F238E27FC236}">
                <a16:creationId xmlns:a16="http://schemas.microsoft.com/office/drawing/2014/main" id="{82471B81-ECD2-4792-9EC1-7CA63E1E3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61859">
            <a:off x="2831914" y="3240562"/>
            <a:ext cx="461199" cy="461199"/>
          </a:xfrm>
          <a:prstGeom prst="rect">
            <a:avLst/>
          </a:prstGeom>
        </p:spPr>
      </p:pic>
    </p:spTree>
    <p:extLst>
      <p:ext uri="{BB962C8B-B14F-4D97-AF65-F5344CB8AC3E}">
        <p14:creationId xmlns:p14="http://schemas.microsoft.com/office/powerpoint/2010/main" val="21060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5D978BAA-F63B-48CA-AC53-02051AFF1032}"/>
              </a:ext>
            </a:extLst>
          </p:cNvPr>
          <p:cNvSpPr txBox="1">
            <a:spLocks/>
          </p:cNvSpPr>
          <p:nvPr/>
        </p:nvSpPr>
        <p:spPr>
          <a:xfrm>
            <a:off x="273330"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Coping &amp; illness moderators</a:t>
            </a:r>
            <a:br>
              <a:rPr lang="en-US" sz="3600" dirty="0">
                <a:solidFill>
                  <a:srgbClr val="002060"/>
                </a:solidFill>
              </a:rPr>
            </a:br>
            <a:r>
              <a:rPr lang="en-US" sz="1400" dirty="0">
                <a:solidFill>
                  <a:srgbClr val="002060"/>
                </a:solidFill>
                <a:latin typeface="Tw Cen MT" panose="020B0602020104020603" pitchFamily="34" charset="0"/>
              </a:rPr>
              <a:t>Social support</a:t>
            </a:r>
            <a:endParaRPr lang="en-US" sz="2000" dirty="0">
              <a:solidFill>
                <a:srgbClr val="002060"/>
              </a:solidFill>
              <a:latin typeface="Tw Cen MT" panose="020B0602020104020603" pitchFamily="34" charset="0"/>
            </a:endParaRPr>
          </a:p>
        </p:txBody>
      </p:sp>
      <p:sp>
        <p:nvSpPr>
          <p:cNvPr id="5" name="Rectangle: Rounded Corners 4">
            <a:extLst>
              <a:ext uri="{FF2B5EF4-FFF2-40B4-BE49-F238E27FC236}">
                <a16:creationId xmlns:a16="http://schemas.microsoft.com/office/drawing/2014/main" id="{ABE22E46-7191-4018-8490-A271D466E989}"/>
              </a:ext>
            </a:extLst>
          </p:cNvPr>
          <p:cNvSpPr/>
          <p:nvPr/>
        </p:nvSpPr>
        <p:spPr>
          <a:xfrm>
            <a:off x="5911168" y="1683377"/>
            <a:ext cx="2797950" cy="2743921"/>
          </a:xfrm>
          <a:custGeom>
            <a:avLst/>
            <a:gdLst>
              <a:gd name="connsiteX0" fmla="*/ 0 w 2797950"/>
              <a:gd name="connsiteY0" fmla="*/ 457329 h 2743921"/>
              <a:gd name="connsiteX1" fmla="*/ 457329 w 2797950"/>
              <a:gd name="connsiteY1" fmla="*/ 0 h 2743921"/>
              <a:gd name="connsiteX2" fmla="*/ 871653 w 2797950"/>
              <a:gd name="connsiteY2" fmla="*/ 0 h 2743921"/>
              <a:gd name="connsiteX3" fmla="*/ 1361309 w 2797950"/>
              <a:gd name="connsiteY3" fmla="*/ 0 h 2743921"/>
              <a:gd name="connsiteX4" fmla="*/ 1850965 w 2797950"/>
              <a:gd name="connsiteY4" fmla="*/ 0 h 2743921"/>
              <a:gd name="connsiteX5" fmla="*/ 2340621 w 2797950"/>
              <a:gd name="connsiteY5" fmla="*/ 0 h 2743921"/>
              <a:gd name="connsiteX6" fmla="*/ 2797950 w 2797950"/>
              <a:gd name="connsiteY6" fmla="*/ 457329 h 2743921"/>
              <a:gd name="connsiteX7" fmla="*/ 2797950 w 2797950"/>
              <a:gd name="connsiteY7" fmla="*/ 951230 h 2743921"/>
              <a:gd name="connsiteX8" fmla="*/ 2797950 w 2797950"/>
              <a:gd name="connsiteY8" fmla="*/ 1408546 h 2743921"/>
              <a:gd name="connsiteX9" fmla="*/ 2797950 w 2797950"/>
              <a:gd name="connsiteY9" fmla="*/ 1847569 h 2743921"/>
              <a:gd name="connsiteX10" fmla="*/ 2797950 w 2797950"/>
              <a:gd name="connsiteY10" fmla="*/ 2286592 h 2743921"/>
              <a:gd name="connsiteX11" fmla="*/ 2340621 w 2797950"/>
              <a:gd name="connsiteY11" fmla="*/ 2743921 h 2743921"/>
              <a:gd name="connsiteX12" fmla="*/ 1850965 w 2797950"/>
              <a:gd name="connsiteY12" fmla="*/ 2743921 h 2743921"/>
              <a:gd name="connsiteX13" fmla="*/ 1380142 w 2797950"/>
              <a:gd name="connsiteY13" fmla="*/ 2743921 h 2743921"/>
              <a:gd name="connsiteX14" fmla="*/ 965818 w 2797950"/>
              <a:gd name="connsiteY14" fmla="*/ 2743921 h 2743921"/>
              <a:gd name="connsiteX15" fmla="*/ 457329 w 2797950"/>
              <a:gd name="connsiteY15" fmla="*/ 2743921 h 2743921"/>
              <a:gd name="connsiteX16" fmla="*/ 0 w 2797950"/>
              <a:gd name="connsiteY16" fmla="*/ 2286592 h 2743921"/>
              <a:gd name="connsiteX17" fmla="*/ 0 w 2797950"/>
              <a:gd name="connsiteY17" fmla="*/ 1847569 h 2743921"/>
              <a:gd name="connsiteX18" fmla="*/ 0 w 2797950"/>
              <a:gd name="connsiteY18" fmla="*/ 1353668 h 2743921"/>
              <a:gd name="connsiteX19" fmla="*/ 0 w 2797950"/>
              <a:gd name="connsiteY19" fmla="*/ 951230 h 2743921"/>
              <a:gd name="connsiteX20" fmla="*/ 0 w 2797950"/>
              <a:gd name="connsiteY20" fmla="*/ 457329 h 274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7950" h="2743921" fill="none" extrusionOk="0">
                <a:moveTo>
                  <a:pt x="0" y="457329"/>
                </a:moveTo>
                <a:cubicBezTo>
                  <a:pt x="-29526" y="182149"/>
                  <a:pt x="193134" y="62572"/>
                  <a:pt x="457329" y="0"/>
                </a:cubicBezTo>
                <a:cubicBezTo>
                  <a:pt x="628080" y="-37662"/>
                  <a:pt x="666027" y="996"/>
                  <a:pt x="871653" y="0"/>
                </a:cubicBezTo>
                <a:cubicBezTo>
                  <a:pt x="1077279" y="-996"/>
                  <a:pt x="1202868" y="16637"/>
                  <a:pt x="1361309" y="0"/>
                </a:cubicBezTo>
                <a:cubicBezTo>
                  <a:pt x="1519750" y="-16637"/>
                  <a:pt x="1678372" y="7928"/>
                  <a:pt x="1850965" y="0"/>
                </a:cubicBezTo>
                <a:cubicBezTo>
                  <a:pt x="2023558" y="-7928"/>
                  <a:pt x="2125753" y="18694"/>
                  <a:pt x="2340621" y="0"/>
                </a:cubicBezTo>
                <a:cubicBezTo>
                  <a:pt x="2594714" y="54300"/>
                  <a:pt x="2748211" y="162603"/>
                  <a:pt x="2797950" y="457329"/>
                </a:cubicBezTo>
                <a:cubicBezTo>
                  <a:pt x="2802001" y="682202"/>
                  <a:pt x="2776323" y="756726"/>
                  <a:pt x="2797950" y="951230"/>
                </a:cubicBezTo>
                <a:cubicBezTo>
                  <a:pt x="2819577" y="1145734"/>
                  <a:pt x="2776915" y="1217714"/>
                  <a:pt x="2797950" y="1408546"/>
                </a:cubicBezTo>
                <a:cubicBezTo>
                  <a:pt x="2818985" y="1599378"/>
                  <a:pt x="2747667" y="1708885"/>
                  <a:pt x="2797950" y="1847569"/>
                </a:cubicBezTo>
                <a:cubicBezTo>
                  <a:pt x="2848233" y="1986253"/>
                  <a:pt x="2760306" y="2193529"/>
                  <a:pt x="2797950" y="2286592"/>
                </a:cubicBezTo>
                <a:cubicBezTo>
                  <a:pt x="2850996" y="2548099"/>
                  <a:pt x="2650293" y="2739137"/>
                  <a:pt x="2340621" y="2743921"/>
                </a:cubicBezTo>
                <a:cubicBezTo>
                  <a:pt x="2232188" y="2784387"/>
                  <a:pt x="1983818" y="2701621"/>
                  <a:pt x="1850965" y="2743921"/>
                </a:cubicBezTo>
                <a:cubicBezTo>
                  <a:pt x="1718112" y="2786221"/>
                  <a:pt x="1530658" y="2729310"/>
                  <a:pt x="1380142" y="2743921"/>
                </a:cubicBezTo>
                <a:cubicBezTo>
                  <a:pt x="1229626" y="2758532"/>
                  <a:pt x="1090159" y="2702924"/>
                  <a:pt x="965818" y="2743921"/>
                </a:cubicBezTo>
                <a:cubicBezTo>
                  <a:pt x="841477" y="2784918"/>
                  <a:pt x="610202" y="2686205"/>
                  <a:pt x="457329" y="2743921"/>
                </a:cubicBezTo>
                <a:cubicBezTo>
                  <a:pt x="193477" y="2747242"/>
                  <a:pt x="26603" y="2545250"/>
                  <a:pt x="0" y="2286592"/>
                </a:cubicBezTo>
                <a:cubicBezTo>
                  <a:pt x="-6130" y="2130935"/>
                  <a:pt x="34064" y="2021668"/>
                  <a:pt x="0" y="1847569"/>
                </a:cubicBezTo>
                <a:cubicBezTo>
                  <a:pt x="-34064" y="1673470"/>
                  <a:pt x="31687" y="1578819"/>
                  <a:pt x="0" y="1353668"/>
                </a:cubicBezTo>
                <a:cubicBezTo>
                  <a:pt x="-31687" y="1128517"/>
                  <a:pt x="645" y="1083438"/>
                  <a:pt x="0" y="951230"/>
                </a:cubicBezTo>
                <a:cubicBezTo>
                  <a:pt x="-645" y="819022"/>
                  <a:pt x="6542" y="611957"/>
                  <a:pt x="0" y="457329"/>
                </a:cubicBezTo>
                <a:close/>
              </a:path>
              <a:path w="2797950" h="2743921" stroke="0" extrusionOk="0">
                <a:moveTo>
                  <a:pt x="0" y="457329"/>
                </a:moveTo>
                <a:cubicBezTo>
                  <a:pt x="-5985" y="194057"/>
                  <a:pt x="244203" y="-11802"/>
                  <a:pt x="457329" y="0"/>
                </a:cubicBezTo>
                <a:cubicBezTo>
                  <a:pt x="580542" y="-44981"/>
                  <a:pt x="789956" y="31367"/>
                  <a:pt x="928152" y="0"/>
                </a:cubicBezTo>
                <a:cubicBezTo>
                  <a:pt x="1066348" y="-31367"/>
                  <a:pt x="1195003" y="48664"/>
                  <a:pt x="1342476" y="0"/>
                </a:cubicBezTo>
                <a:cubicBezTo>
                  <a:pt x="1489949" y="-48664"/>
                  <a:pt x="1607245" y="20633"/>
                  <a:pt x="1756800" y="0"/>
                </a:cubicBezTo>
                <a:cubicBezTo>
                  <a:pt x="1906355" y="-20633"/>
                  <a:pt x="2146865" y="7244"/>
                  <a:pt x="2340621" y="0"/>
                </a:cubicBezTo>
                <a:cubicBezTo>
                  <a:pt x="2603299" y="-6624"/>
                  <a:pt x="2793376" y="254732"/>
                  <a:pt x="2797950" y="457329"/>
                </a:cubicBezTo>
                <a:cubicBezTo>
                  <a:pt x="2822047" y="559584"/>
                  <a:pt x="2761100" y="711485"/>
                  <a:pt x="2797950" y="859767"/>
                </a:cubicBezTo>
                <a:cubicBezTo>
                  <a:pt x="2834800" y="1008049"/>
                  <a:pt x="2793749" y="1121324"/>
                  <a:pt x="2797950" y="1317083"/>
                </a:cubicBezTo>
                <a:cubicBezTo>
                  <a:pt x="2802151" y="1512842"/>
                  <a:pt x="2793564" y="1612332"/>
                  <a:pt x="2797950" y="1774398"/>
                </a:cubicBezTo>
                <a:cubicBezTo>
                  <a:pt x="2802336" y="1936464"/>
                  <a:pt x="2748703" y="2056370"/>
                  <a:pt x="2797950" y="2286592"/>
                </a:cubicBezTo>
                <a:cubicBezTo>
                  <a:pt x="2820676" y="2551839"/>
                  <a:pt x="2549448" y="2715983"/>
                  <a:pt x="2340621" y="2743921"/>
                </a:cubicBezTo>
                <a:cubicBezTo>
                  <a:pt x="2170722" y="2746834"/>
                  <a:pt x="2067216" y="2709617"/>
                  <a:pt x="1907464" y="2743921"/>
                </a:cubicBezTo>
                <a:cubicBezTo>
                  <a:pt x="1747712" y="2778225"/>
                  <a:pt x="1632859" y="2726662"/>
                  <a:pt x="1455474" y="2743921"/>
                </a:cubicBezTo>
                <a:cubicBezTo>
                  <a:pt x="1278089" y="2761180"/>
                  <a:pt x="1164186" y="2703383"/>
                  <a:pt x="946985" y="2743921"/>
                </a:cubicBezTo>
                <a:cubicBezTo>
                  <a:pt x="729784" y="2784459"/>
                  <a:pt x="627026" y="2736621"/>
                  <a:pt x="457329" y="2743921"/>
                </a:cubicBezTo>
                <a:cubicBezTo>
                  <a:pt x="197195" y="2747453"/>
                  <a:pt x="-4728" y="2528954"/>
                  <a:pt x="0" y="2286592"/>
                </a:cubicBezTo>
                <a:cubicBezTo>
                  <a:pt x="-32667" y="2147018"/>
                  <a:pt x="37298" y="1987446"/>
                  <a:pt x="0" y="1792691"/>
                </a:cubicBezTo>
                <a:cubicBezTo>
                  <a:pt x="-37298" y="1597936"/>
                  <a:pt x="3204" y="1516680"/>
                  <a:pt x="0" y="1353668"/>
                </a:cubicBezTo>
                <a:cubicBezTo>
                  <a:pt x="-3204" y="1190656"/>
                  <a:pt x="45441" y="1020667"/>
                  <a:pt x="0" y="896352"/>
                </a:cubicBezTo>
                <a:cubicBezTo>
                  <a:pt x="-45441" y="772037"/>
                  <a:pt x="24991" y="571492"/>
                  <a:pt x="0" y="457329"/>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r>
              <a:rPr lang="en-AU" sz="1600" b="1" dirty="0">
                <a:latin typeface="Tw Cen MT" panose="020B0602020104020603" pitchFamily="34" charset="0"/>
              </a:rPr>
              <a:t>How does social support affect health?</a:t>
            </a:r>
          </a:p>
          <a:p>
            <a:endParaRPr lang="en-AU" sz="1600" b="1" dirty="0">
              <a:latin typeface="Tw Cen MT" panose="020B0602020104020603" pitchFamily="34" charset="0"/>
            </a:endParaRPr>
          </a:p>
          <a:p>
            <a:r>
              <a:rPr lang="en-AU" sz="1400" b="1" dirty="0">
                <a:latin typeface="Tw Cen MT" panose="020B0602020104020603" pitchFamily="34" charset="0"/>
              </a:rPr>
              <a:t>Direct effect hypothesis: </a:t>
            </a:r>
            <a:r>
              <a:rPr lang="en-AU" sz="1400" dirty="0">
                <a:latin typeface="Tw Cen MT" panose="020B0602020104020603" pitchFamily="34" charset="0"/>
              </a:rPr>
              <a:t>Social support directly benefits our health irrespective of stress levels</a:t>
            </a:r>
          </a:p>
          <a:p>
            <a:endParaRPr lang="en-AU" sz="1400" dirty="0">
              <a:latin typeface="Tw Cen MT" panose="020B0602020104020603" pitchFamily="34" charset="0"/>
            </a:endParaRPr>
          </a:p>
          <a:p>
            <a:r>
              <a:rPr lang="en-AU" sz="1400" b="1" dirty="0">
                <a:latin typeface="Tw Cen MT" panose="020B0602020104020603" pitchFamily="34" charset="0"/>
              </a:rPr>
              <a:t>Buffering hypothesis: </a:t>
            </a:r>
            <a:r>
              <a:rPr lang="en-AU" sz="1400" dirty="0">
                <a:latin typeface="Tw Cen MT" panose="020B0602020104020603" pitchFamily="34" charset="0"/>
              </a:rPr>
              <a:t>Social support protects against the negative physiological effects of stress </a:t>
            </a:r>
            <a:endParaRPr lang="en-US" sz="1200" dirty="0">
              <a:latin typeface="Tw Cen MT" panose="020B0602020104020603" pitchFamily="34" charset="0"/>
            </a:endParaRPr>
          </a:p>
        </p:txBody>
      </p:sp>
      <p:pic>
        <p:nvPicPr>
          <p:cNvPr id="6" name="Picture 2">
            <a:extLst>
              <a:ext uri="{FF2B5EF4-FFF2-40B4-BE49-F238E27FC236}">
                <a16:creationId xmlns:a16="http://schemas.microsoft.com/office/drawing/2014/main" id="{84BD00FE-3FFC-4961-84A0-0654CC93B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45" y="1902324"/>
            <a:ext cx="2009234" cy="23060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70A32B-0947-49F9-9353-537116FF68D9}"/>
              </a:ext>
            </a:extLst>
          </p:cNvPr>
          <p:cNvSpPr txBox="1"/>
          <p:nvPr/>
        </p:nvSpPr>
        <p:spPr>
          <a:xfrm>
            <a:off x="2411126" y="3427814"/>
            <a:ext cx="3482307" cy="1508105"/>
          </a:xfrm>
          <a:prstGeom prst="rect">
            <a:avLst/>
          </a:prstGeom>
          <a:noFill/>
        </p:spPr>
        <p:txBody>
          <a:bodyPr wrap="square">
            <a:spAutoFit/>
          </a:bodyPr>
          <a:lstStyle/>
          <a:p>
            <a:pPr>
              <a:spcAft>
                <a:spcPts val="600"/>
              </a:spcAft>
            </a:pPr>
            <a:endParaRPr lang="en-US" sz="1100" b="1" dirty="0">
              <a:solidFill>
                <a:srgbClr val="414141"/>
              </a:solidFill>
              <a:latin typeface="Tw Cen MT" panose="020B0602020104020603" pitchFamily="34" charset="0"/>
            </a:endParaRPr>
          </a:p>
          <a:p>
            <a:pPr>
              <a:spcAft>
                <a:spcPts val="600"/>
              </a:spcAft>
            </a:pPr>
            <a:r>
              <a:rPr lang="en-US" sz="1400" b="1" dirty="0">
                <a:solidFill>
                  <a:srgbClr val="414141"/>
                </a:solidFill>
                <a:latin typeface="Tw Cen MT" panose="020B0602020104020603" pitchFamily="34" charset="0"/>
              </a:rPr>
              <a:t>The “Alameda County Study” (</a:t>
            </a:r>
            <a:r>
              <a:rPr lang="en-US" sz="1400" b="1" dirty="0">
                <a:latin typeface="Tw Cen MT" panose="020B0602020104020603" pitchFamily="34" charset="0"/>
              </a:rPr>
              <a:t>Berkman &amp; Syme, 1979</a:t>
            </a:r>
            <a:r>
              <a:rPr lang="en-US" sz="1400" b="1" dirty="0">
                <a:solidFill>
                  <a:srgbClr val="414141"/>
                </a:solidFill>
                <a:latin typeface="Tw Cen MT" panose="020B0602020104020603" pitchFamily="34" charset="0"/>
              </a:rPr>
              <a:t>)</a:t>
            </a:r>
          </a:p>
          <a:p>
            <a:pPr marL="285750" indent="-285750">
              <a:spcAft>
                <a:spcPts val="600"/>
              </a:spcAft>
              <a:buFontTx/>
              <a:buChar char="-"/>
            </a:pPr>
            <a:r>
              <a:rPr lang="en-US" sz="1200" dirty="0">
                <a:solidFill>
                  <a:srgbClr val="414141"/>
                </a:solidFill>
                <a:latin typeface="Tw Cen MT" panose="020B0602020104020603" pitchFamily="34" charset="0"/>
              </a:rPr>
              <a:t>More than twofold increase in the risk of mortality for those with the fewest social ties</a:t>
            </a:r>
          </a:p>
          <a:p>
            <a:pPr marL="285750" indent="-285750">
              <a:spcAft>
                <a:spcPts val="600"/>
              </a:spcAft>
              <a:buFontTx/>
              <a:buChar char="-"/>
            </a:pPr>
            <a:endParaRPr lang="en-US" sz="1400" b="1" dirty="0">
              <a:solidFill>
                <a:srgbClr val="414141"/>
              </a:solidFill>
              <a:latin typeface="Tw Cen MT" panose="020B0602020104020603" pitchFamily="34" charset="0"/>
            </a:endParaRPr>
          </a:p>
        </p:txBody>
      </p:sp>
      <p:sp>
        <p:nvSpPr>
          <p:cNvPr id="8" name="TextBox 7">
            <a:extLst>
              <a:ext uri="{FF2B5EF4-FFF2-40B4-BE49-F238E27FC236}">
                <a16:creationId xmlns:a16="http://schemas.microsoft.com/office/drawing/2014/main" id="{B258A3F1-DC5E-4C81-BB8C-96B13DE36C8E}"/>
              </a:ext>
            </a:extLst>
          </p:cNvPr>
          <p:cNvSpPr txBox="1"/>
          <p:nvPr/>
        </p:nvSpPr>
        <p:spPr>
          <a:xfrm>
            <a:off x="873131" y="4181867"/>
            <a:ext cx="1537996" cy="215444"/>
          </a:xfrm>
          <a:prstGeom prst="rect">
            <a:avLst/>
          </a:prstGeom>
          <a:noFill/>
        </p:spPr>
        <p:txBody>
          <a:bodyPr wrap="square" rtlCol="0">
            <a:spAutoFit/>
          </a:bodyPr>
          <a:lstStyle/>
          <a:p>
            <a:pPr algn="ctr"/>
            <a:r>
              <a:rPr lang="en-AU" sz="800" b="1" dirty="0">
                <a:latin typeface="Tw Cen MT" panose="020B0602020104020603" pitchFamily="34" charset="0"/>
              </a:rPr>
              <a:t>Image source:</a:t>
            </a:r>
            <a:r>
              <a:rPr lang="en-AU" sz="800" dirty="0">
                <a:latin typeface="Tw Cen MT" panose="020B0602020104020603" pitchFamily="34" charset="0"/>
              </a:rPr>
              <a:t> </a:t>
            </a:r>
            <a:r>
              <a:rPr lang="en-AU" sz="800" dirty="0">
                <a:latin typeface="Tw Cen MT" panose="020B0602020104020603" pitchFamily="34" charset="0"/>
                <a:hlinkClick r:id="rId4"/>
              </a:rPr>
              <a:t>Wiki Commons</a:t>
            </a:r>
            <a:endParaRPr lang="en-AU" sz="800" dirty="0">
              <a:latin typeface="Tw Cen MT" panose="020B0602020104020603" pitchFamily="34" charset="0"/>
            </a:endParaRPr>
          </a:p>
        </p:txBody>
      </p:sp>
      <p:sp>
        <p:nvSpPr>
          <p:cNvPr id="12" name="TextBox 11">
            <a:extLst>
              <a:ext uri="{FF2B5EF4-FFF2-40B4-BE49-F238E27FC236}">
                <a16:creationId xmlns:a16="http://schemas.microsoft.com/office/drawing/2014/main" id="{A6D9C568-2709-4BDC-A74F-0DE9B20EECD2}"/>
              </a:ext>
            </a:extLst>
          </p:cNvPr>
          <p:cNvSpPr txBox="1"/>
          <p:nvPr/>
        </p:nvSpPr>
        <p:spPr>
          <a:xfrm>
            <a:off x="1841566" y="1480956"/>
            <a:ext cx="4051867" cy="2246769"/>
          </a:xfrm>
          <a:prstGeom prst="rect">
            <a:avLst/>
          </a:prstGeom>
          <a:noFill/>
        </p:spPr>
        <p:txBody>
          <a:bodyPr wrap="square">
            <a:spAutoFit/>
          </a:bodyPr>
          <a:lstStyle/>
          <a:p>
            <a:pPr algn="l"/>
            <a:r>
              <a:rPr lang="en-US" sz="1400" b="1" dirty="0">
                <a:latin typeface="Tw Cen MT" panose="020B0602020104020603" pitchFamily="34" charset="0"/>
              </a:rPr>
              <a:t>Relationship between social support and stress:</a:t>
            </a:r>
          </a:p>
          <a:p>
            <a:pPr marL="171450" indent="-171450">
              <a:buFontTx/>
              <a:buChar char="-"/>
            </a:pPr>
            <a:r>
              <a:rPr lang="en-US" sz="1200" dirty="0">
                <a:latin typeface="Tw Cen MT" panose="020B0602020104020603" pitchFamily="34" charset="0"/>
              </a:rPr>
              <a:t>Greater social support is consistently associated with lower stress levels </a:t>
            </a:r>
            <a:r>
              <a:rPr lang="en-US" sz="1200" b="1" i="0" dirty="0">
                <a:effectLst/>
                <a:latin typeface="Tw Cen MT" panose="020B0602020104020603" pitchFamily="34" charset="0"/>
              </a:rPr>
              <a:t>(Qi et al., 2020; Woodhead et al., 2014)</a:t>
            </a:r>
          </a:p>
          <a:p>
            <a:endParaRPr lang="en-US" sz="1400" b="1" i="0" dirty="0">
              <a:effectLst/>
              <a:latin typeface="Tw Cen MT" panose="020B0602020104020603" pitchFamily="34" charset="0"/>
            </a:endParaRPr>
          </a:p>
          <a:p>
            <a:pPr>
              <a:spcAft>
                <a:spcPts val="600"/>
              </a:spcAft>
            </a:pPr>
            <a:r>
              <a:rPr lang="en-US" sz="1400" b="1" dirty="0">
                <a:latin typeface="Tw Cen MT" panose="020B0602020104020603" pitchFamily="34" charset="0"/>
              </a:rPr>
              <a:t>Massive meta-analysis of social support &amp; health (Vila, 2021):</a:t>
            </a:r>
          </a:p>
          <a:p>
            <a:pPr marL="171450" indent="-171450">
              <a:spcAft>
                <a:spcPts val="600"/>
              </a:spcAft>
              <a:buFontTx/>
              <a:buChar char="-"/>
            </a:pPr>
            <a:r>
              <a:rPr lang="en-US" sz="1200" dirty="0">
                <a:latin typeface="Tw Cen MT" panose="020B0602020104020603" pitchFamily="34" charset="0"/>
              </a:rPr>
              <a:t>1,187 studies with 1.46 million participants show a strong link between social support and reduced disease and mortality</a:t>
            </a:r>
          </a:p>
          <a:p>
            <a:pPr marL="285750" indent="-285750">
              <a:spcAft>
                <a:spcPts val="600"/>
              </a:spcAft>
              <a:buFontTx/>
              <a:buChar char="-"/>
            </a:pPr>
            <a:endParaRPr lang="en-US" sz="1400" b="1" dirty="0">
              <a:solidFill>
                <a:srgbClr val="414141"/>
              </a:solidFill>
              <a:latin typeface="Tw Cen MT" panose="020B0602020104020603" pitchFamily="34" charset="0"/>
            </a:endParaRPr>
          </a:p>
        </p:txBody>
      </p:sp>
    </p:spTree>
    <p:extLst>
      <p:ext uri="{BB962C8B-B14F-4D97-AF65-F5344CB8AC3E}">
        <p14:creationId xmlns:p14="http://schemas.microsoft.com/office/powerpoint/2010/main" val="1413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8A1C1E-2785-4E15-B380-89090C90E867}"/>
              </a:ext>
            </a:extLst>
          </p:cNvPr>
          <p:cNvSpPr>
            <a:spLocks noGrp="1"/>
          </p:cNvSpPr>
          <p:nvPr>
            <p:ph sz="half" idx="13"/>
          </p:nvPr>
        </p:nvSpPr>
        <p:spPr>
          <a:xfrm>
            <a:off x="4155640" y="646484"/>
            <a:ext cx="4706727" cy="3398762"/>
          </a:xfrm>
        </p:spPr>
        <p:txBody>
          <a:bodyPr>
            <a:noAutofit/>
          </a:bodyPr>
          <a:lstStyle/>
          <a:p>
            <a:pPr marL="0" indent="0">
              <a:buNone/>
            </a:pPr>
            <a:endParaRPr lang="en-AU" sz="1600" dirty="0">
              <a:latin typeface="Tw Cen MT" panose="020B0602020104020603" pitchFamily="34" charset="0"/>
            </a:endParaRPr>
          </a:p>
          <a:p>
            <a:pPr marL="0" indent="0" algn="ctr">
              <a:buNone/>
            </a:pPr>
            <a:r>
              <a:rPr lang="en-AU" sz="1600" b="1" dirty="0">
                <a:latin typeface="Tw Cen MT" panose="020B0602020104020603" pitchFamily="34" charset="0"/>
              </a:rPr>
              <a:t>Stress and </a:t>
            </a:r>
            <a:r>
              <a:rPr lang="en-AU" sz="1600" b="1" i="1" u="sng" dirty="0">
                <a:latin typeface="Tw Cen MT" panose="020B0602020104020603" pitchFamily="34" charset="0"/>
              </a:rPr>
              <a:t>distress</a:t>
            </a:r>
            <a:r>
              <a:rPr lang="en-AU" sz="1600" b="1" dirty="0">
                <a:latin typeface="Tw Cen MT" panose="020B0602020104020603" pitchFamily="34" charset="0"/>
              </a:rPr>
              <a:t> in Indigenous Australians </a:t>
            </a:r>
          </a:p>
          <a:p>
            <a:r>
              <a:rPr lang="en-AU" sz="1400" dirty="0">
                <a:latin typeface="Tw Cen MT" panose="020B0602020104020603" pitchFamily="34" charset="0"/>
              </a:rPr>
              <a:t>In 2006 the number of Aboriginal &amp; Torres Strait Islander adults with a high distress score was 3 times more than non-indigenous adults (McNamara, 2018)</a:t>
            </a:r>
          </a:p>
          <a:p>
            <a:r>
              <a:rPr lang="en-AU" sz="1400" dirty="0">
                <a:latin typeface="Tw Cen MT" panose="020B0602020104020603" pitchFamily="34" charset="0"/>
              </a:rPr>
              <a:t>In 2012-13, 30% of Aboriginal &amp; Torres Strait Islander adults were assessed as having high levels of psychological distress (2.7. times more than non-indigenous adults; AIHW, 2015)</a:t>
            </a:r>
          </a:p>
          <a:p>
            <a:pPr marL="0" indent="0" algn="ctr">
              <a:buNone/>
            </a:pPr>
            <a:r>
              <a:rPr lang="en-AU" sz="1600" b="1" dirty="0">
                <a:latin typeface="Tw Cen MT" panose="020B0602020104020603" pitchFamily="34" charset="0"/>
              </a:rPr>
              <a:t>Worldwide differences in stress?</a:t>
            </a:r>
          </a:p>
        </p:txBody>
      </p:sp>
      <p:sp>
        <p:nvSpPr>
          <p:cNvPr id="5" name="Title 3">
            <a:extLst>
              <a:ext uri="{FF2B5EF4-FFF2-40B4-BE49-F238E27FC236}">
                <a16:creationId xmlns:a16="http://schemas.microsoft.com/office/drawing/2014/main" id="{DC8F6EAF-4AB8-4605-83B3-D828EA4CBDB5}"/>
              </a:ext>
            </a:extLst>
          </p:cNvPr>
          <p:cNvSpPr txBox="1">
            <a:spLocks/>
          </p:cNvSpPr>
          <p:nvPr/>
        </p:nvSpPr>
        <p:spPr>
          <a:xfrm>
            <a:off x="340612" y="310812"/>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Coping &amp; illness moderators</a:t>
            </a:r>
          </a:p>
          <a:p>
            <a:r>
              <a:rPr lang="en-US" sz="1400" dirty="0">
                <a:solidFill>
                  <a:srgbClr val="002060"/>
                </a:solidFill>
                <a:latin typeface="Tw Cen MT" panose="020B0602020104020603" pitchFamily="34" charset="0"/>
              </a:rPr>
              <a:t>Cross-cultural differences</a:t>
            </a:r>
            <a:endParaRPr lang="en-AU" sz="2000" dirty="0">
              <a:solidFill>
                <a:srgbClr val="002060"/>
              </a:solidFill>
              <a:latin typeface="Tw Cen MT" panose="020B0602020104020603" pitchFamily="34" charset="0"/>
            </a:endParaRPr>
          </a:p>
        </p:txBody>
      </p:sp>
      <p:pic>
        <p:nvPicPr>
          <p:cNvPr id="1026" name="Picture 2" descr="map of Australia">
            <a:hlinkClick r:id="rId3"/>
            <a:extLst>
              <a:ext uri="{FF2B5EF4-FFF2-40B4-BE49-F238E27FC236}">
                <a16:creationId xmlns:a16="http://schemas.microsoft.com/office/drawing/2014/main" id="{062EA2FE-90AE-46E4-9B14-0554F84DD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50" y="1899138"/>
            <a:ext cx="3246634" cy="216531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Earth globe: Africa and Europe with solid fill">
            <a:hlinkClick r:id="rId5"/>
            <a:extLst>
              <a:ext uri="{FF2B5EF4-FFF2-40B4-BE49-F238E27FC236}">
                <a16:creationId xmlns:a16="http://schemas.microsoft.com/office/drawing/2014/main" id="{98EB9A31-2016-BC8C-9C3E-15888A05DD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3628" y="3283902"/>
            <a:ext cx="1859598" cy="1859598"/>
          </a:xfrm>
          <a:prstGeom prst="rect">
            <a:avLst/>
          </a:prstGeom>
        </p:spPr>
      </p:pic>
      <p:pic>
        <p:nvPicPr>
          <p:cNvPr id="8" name="Graphic 7" descr="Line arrow: Clockwise curve with solid fill">
            <a:extLst>
              <a:ext uri="{FF2B5EF4-FFF2-40B4-BE49-F238E27FC236}">
                <a16:creationId xmlns:a16="http://schemas.microsoft.com/office/drawing/2014/main" id="{362A4735-692C-BD07-067A-8F31A1A86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859630">
            <a:off x="7252627" y="3806138"/>
            <a:ext cx="461199" cy="461199"/>
          </a:xfrm>
          <a:prstGeom prst="rect">
            <a:avLst/>
          </a:prstGeom>
        </p:spPr>
      </p:pic>
      <p:sp>
        <p:nvSpPr>
          <p:cNvPr id="10" name="Content Placeholder 1">
            <a:extLst>
              <a:ext uri="{FF2B5EF4-FFF2-40B4-BE49-F238E27FC236}">
                <a16:creationId xmlns:a16="http://schemas.microsoft.com/office/drawing/2014/main" id="{505473B1-D3E5-4B25-803F-A80FEC0087AE}"/>
              </a:ext>
            </a:extLst>
          </p:cNvPr>
          <p:cNvSpPr txBox="1">
            <a:spLocks/>
          </p:cNvSpPr>
          <p:nvPr/>
        </p:nvSpPr>
        <p:spPr>
          <a:xfrm>
            <a:off x="7450964" y="3671018"/>
            <a:ext cx="1025024" cy="731438"/>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002060"/>
                </a:solidFill>
                <a:latin typeface="Tw Cen MT" panose="020B0602020104020603" pitchFamily="34" charset="0"/>
              </a:rPr>
              <a:t>Click here!</a:t>
            </a:r>
            <a:endParaRPr lang="en-AU" sz="1200" b="1" dirty="0">
              <a:solidFill>
                <a:srgbClr val="002060"/>
              </a:solidFill>
              <a:latin typeface="Tw Cen MT" panose="020B0602020104020603" pitchFamily="34" charset="0"/>
            </a:endParaRPr>
          </a:p>
        </p:txBody>
      </p:sp>
    </p:spTree>
    <p:extLst>
      <p:ext uri="{BB962C8B-B14F-4D97-AF65-F5344CB8AC3E}">
        <p14:creationId xmlns:p14="http://schemas.microsoft.com/office/powerpoint/2010/main" val="5868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65744-9FBC-46F6-B28B-B3362933D012}"/>
              </a:ext>
            </a:extLst>
          </p:cNvPr>
          <p:cNvSpPr>
            <a:spLocks noGrp="1"/>
          </p:cNvSpPr>
          <p:nvPr>
            <p:ph type="sldNum" sz="quarter" idx="12"/>
          </p:nvPr>
        </p:nvSpPr>
        <p:spPr/>
        <p:txBody>
          <a:bodyPr/>
          <a:lstStyle/>
          <a:p>
            <a:fld id="{6AA10EC0-CC52-A246-A2C3-81389B6F8C64}" type="slidenum">
              <a:rPr lang="en-US" smtClean="0"/>
              <a:pPr/>
              <a:t>3</a:t>
            </a:fld>
            <a:endParaRPr lang="en-US" dirty="0"/>
          </a:p>
        </p:txBody>
      </p:sp>
      <p:sp>
        <p:nvSpPr>
          <p:cNvPr id="4" name="Title 3">
            <a:extLst>
              <a:ext uri="{FF2B5EF4-FFF2-40B4-BE49-F238E27FC236}">
                <a16:creationId xmlns:a16="http://schemas.microsoft.com/office/drawing/2014/main" id="{B205929D-F318-4F97-9DD3-7BB5E86679E6}"/>
              </a:ext>
            </a:extLst>
          </p:cNvPr>
          <p:cNvSpPr>
            <a:spLocks noGrp="1"/>
          </p:cNvSpPr>
          <p:nvPr>
            <p:ph type="title"/>
          </p:nvPr>
        </p:nvSpPr>
        <p:spPr/>
        <p:txBody>
          <a:bodyPr/>
          <a:lstStyle/>
          <a:p>
            <a:r>
              <a:rPr lang="en-US" dirty="0">
                <a:solidFill>
                  <a:srgbClr val="002060"/>
                </a:solidFill>
              </a:rPr>
              <a:t>About today’s class</a:t>
            </a:r>
            <a:endParaRPr lang="en-AU" dirty="0">
              <a:solidFill>
                <a:srgbClr val="002060"/>
              </a:solidFill>
            </a:endParaRPr>
          </a:p>
        </p:txBody>
      </p:sp>
      <p:sp>
        <p:nvSpPr>
          <p:cNvPr id="5" name="Content Placeholder 1">
            <a:extLst>
              <a:ext uri="{FF2B5EF4-FFF2-40B4-BE49-F238E27FC236}">
                <a16:creationId xmlns:a16="http://schemas.microsoft.com/office/drawing/2014/main" id="{8DBEFBCD-76AD-46C0-AA49-44668DE9FFB9}"/>
              </a:ext>
            </a:extLst>
          </p:cNvPr>
          <p:cNvSpPr txBox="1">
            <a:spLocks/>
          </p:cNvSpPr>
          <p:nvPr/>
        </p:nvSpPr>
        <p:spPr>
          <a:xfrm>
            <a:off x="1379351" y="1376995"/>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solidFill>
                  <a:srgbClr val="002060"/>
                </a:solidFill>
                <a:latin typeface="Tw Cen MT" panose="020B0602020104020603" pitchFamily="34" charset="0"/>
              </a:rPr>
              <a:t>Block 1</a:t>
            </a:r>
            <a:endParaRPr lang="en-US" sz="1200" dirty="0">
              <a:solidFill>
                <a:srgbClr val="002060"/>
              </a:solidFill>
              <a:latin typeface="Tw Cen MT" panose="020B0602020104020603" pitchFamily="34" charset="0"/>
            </a:endParaRPr>
          </a:p>
          <a:p>
            <a:pPr>
              <a:spcBef>
                <a:spcPts val="100"/>
              </a:spcBef>
            </a:pPr>
            <a:r>
              <a:rPr lang="en-US" sz="1400" dirty="0">
                <a:latin typeface="Tw Cen MT" panose="020B0602020104020603" pitchFamily="34" charset="0"/>
              </a:rPr>
              <a:t>Stress &amp; illness</a:t>
            </a:r>
          </a:p>
          <a:p>
            <a:pPr marL="539750" indent="-182563">
              <a:spcBef>
                <a:spcPts val="100"/>
              </a:spcBef>
              <a:buFontTx/>
              <a:buChar char="-"/>
              <a:tabLst>
                <a:tab pos="539750" algn="l"/>
              </a:tabLst>
            </a:pPr>
            <a:r>
              <a:rPr lang="en-US" sz="1200" dirty="0">
                <a:latin typeface="Tw Cen MT" panose="020B0602020104020603" pitchFamily="34" charset="0"/>
              </a:rPr>
              <a:t>Stress as a stimulus</a:t>
            </a:r>
          </a:p>
          <a:p>
            <a:pPr marL="539750" indent="-182563">
              <a:spcBef>
                <a:spcPts val="100"/>
              </a:spcBef>
              <a:buFontTx/>
              <a:buChar char="-"/>
              <a:tabLst>
                <a:tab pos="539750" algn="l"/>
              </a:tabLst>
            </a:pPr>
            <a:r>
              <a:rPr lang="en-US" sz="1200" dirty="0">
                <a:latin typeface="Tw Cen MT" panose="020B0602020104020603" pitchFamily="34" charset="0"/>
              </a:rPr>
              <a:t>Stress as an interaction between event &amp; individual</a:t>
            </a:r>
          </a:p>
          <a:p>
            <a:pPr marL="539750" indent="-182563">
              <a:spcBef>
                <a:spcPts val="100"/>
              </a:spcBef>
              <a:buFontTx/>
              <a:buChar char="-"/>
              <a:tabLst>
                <a:tab pos="539750" algn="l"/>
              </a:tabLst>
            </a:pPr>
            <a:r>
              <a:rPr lang="en-US" sz="1200" dirty="0">
                <a:latin typeface="Tw Cen MT" panose="020B0602020104020603" pitchFamily="34" charset="0"/>
              </a:rPr>
              <a:t>Stress as a physiological response</a:t>
            </a:r>
          </a:p>
          <a:p>
            <a:pPr marL="539750" indent="-182563">
              <a:spcBef>
                <a:spcPts val="100"/>
              </a:spcBef>
              <a:buFontTx/>
              <a:buChar char="-"/>
              <a:tabLst>
                <a:tab pos="539750" algn="l"/>
              </a:tabLst>
            </a:pPr>
            <a:r>
              <a:rPr lang="en-US" sz="1200" dirty="0">
                <a:latin typeface="Tw Cen MT" panose="020B0602020104020603" pitchFamily="34" charset="0"/>
              </a:rPr>
              <a:t>Stress &amp; health</a:t>
            </a:r>
          </a:p>
          <a:p>
            <a:pPr marL="0" indent="0">
              <a:spcBef>
                <a:spcPts val="100"/>
              </a:spcBef>
              <a:buNone/>
              <a:tabLst>
                <a:tab pos="539750" algn="l"/>
              </a:tabLst>
            </a:pPr>
            <a:endParaRPr lang="en-US" sz="1400" dirty="0">
              <a:latin typeface="Tw Cen MT" panose="020B0602020104020603" pitchFamily="34" charset="0"/>
            </a:endParaRPr>
          </a:p>
          <a:p>
            <a:pPr marL="0" indent="0">
              <a:spcBef>
                <a:spcPts val="100"/>
              </a:spcBef>
              <a:buNone/>
              <a:tabLst>
                <a:tab pos="539750" algn="l"/>
              </a:tabLst>
            </a:pPr>
            <a:endParaRPr lang="en-US" sz="14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How do we cope with stress?</a:t>
            </a:r>
          </a:p>
          <a:p>
            <a:pPr marL="0" indent="0">
              <a:spcBef>
                <a:spcPts val="100"/>
              </a:spcBef>
              <a:buNone/>
              <a:tabLst>
                <a:tab pos="539750" algn="l"/>
              </a:tabLst>
            </a:pPr>
            <a:endParaRPr lang="en-US" sz="1100" dirty="0">
              <a:latin typeface="Tw Cen MT" panose="020B0602020104020603" pitchFamily="34" charset="0"/>
            </a:endParaRPr>
          </a:p>
          <a:p>
            <a:pPr marL="0" indent="0">
              <a:spcBef>
                <a:spcPts val="100"/>
              </a:spcBef>
              <a:buNone/>
            </a:pPr>
            <a:endParaRPr lang="en-US" sz="600" dirty="0">
              <a:latin typeface="Tw Cen MT" panose="020B0602020104020603" pitchFamily="34" charset="0"/>
            </a:endParaRPr>
          </a:p>
          <a:p>
            <a:pPr marL="719138" indent="0">
              <a:spcBef>
                <a:spcPts val="100"/>
              </a:spcBef>
              <a:buNone/>
            </a:pPr>
            <a:r>
              <a:rPr lang="en-US" sz="1300" b="1" dirty="0">
                <a:solidFill>
                  <a:srgbClr val="002060"/>
                </a:solidFill>
                <a:latin typeface="Tw Cen MT" panose="020B0602020104020603" pitchFamily="34" charset="0"/>
              </a:rPr>
              <a:t>~10-minute break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pic>
        <p:nvPicPr>
          <p:cNvPr id="6" name="Graphic 5" descr="Clock with solid fill">
            <a:extLst>
              <a:ext uri="{FF2B5EF4-FFF2-40B4-BE49-F238E27FC236}">
                <a16:creationId xmlns:a16="http://schemas.microsoft.com/office/drawing/2014/main" id="{773AA959-3B14-4933-BC69-BB30E44FE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760" y="4031410"/>
            <a:ext cx="473710" cy="473710"/>
          </a:xfrm>
          <a:prstGeom prst="rect">
            <a:avLst/>
          </a:prstGeom>
        </p:spPr>
      </p:pic>
      <p:sp>
        <p:nvSpPr>
          <p:cNvPr id="12" name="Content Placeholder 1">
            <a:extLst>
              <a:ext uri="{FF2B5EF4-FFF2-40B4-BE49-F238E27FC236}">
                <a16:creationId xmlns:a16="http://schemas.microsoft.com/office/drawing/2014/main" id="{A97B8FF9-4263-4378-9CAD-D0B3CCB8CB7F}"/>
              </a:ext>
            </a:extLst>
          </p:cNvPr>
          <p:cNvSpPr txBox="1">
            <a:spLocks/>
          </p:cNvSpPr>
          <p:nvPr/>
        </p:nvSpPr>
        <p:spPr>
          <a:xfrm>
            <a:off x="4876866" y="1376995"/>
            <a:ext cx="2887784" cy="3398762"/>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buFont typeface="Arial" panose="020B0604020202020204" pitchFamily="34" charset="0"/>
              <a:buNone/>
            </a:pPr>
            <a:r>
              <a:rPr lang="en-US" sz="1800" b="1" dirty="0">
                <a:solidFill>
                  <a:srgbClr val="002060"/>
                </a:solidFill>
                <a:latin typeface="Tw Cen MT" panose="020B0602020104020603" pitchFamily="34" charset="0"/>
              </a:rPr>
              <a:t>Block 2</a:t>
            </a:r>
          </a:p>
          <a:p>
            <a:pPr>
              <a:spcBef>
                <a:spcPts val="100"/>
              </a:spcBef>
            </a:pPr>
            <a:r>
              <a:rPr lang="en-AU" sz="1400" dirty="0">
                <a:latin typeface="Tw Cen MT" panose="020B0602020104020603" pitchFamily="34" charset="0"/>
              </a:rPr>
              <a:t>Coping &amp; illness moderators</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What is coping?</a:t>
            </a:r>
          </a:p>
          <a:p>
            <a:pPr marL="539750" indent="-182563">
              <a:spcBef>
                <a:spcPts val="100"/>
              </a:spcBef>
              <a:buFontTx/>
              <a:buChar char="-"/>
              <a:tabLst>
                <a:tab pos="539750" algn="l"/>
              </a:tabLst>
            </a:pPr>
            <a:r>
              <a:rPr lang="en-US" sz="1200" dirty="0">
                <a:latin typeface="Tw Cen MT" panose="020B0602020104020603" pitchFamily="34" charset="0"/>
              </a:rPr>
              <a:t>Personality</a:t>
            </a:r>
          </a:p>
          <a:p>
            <a:pPr marL="357187" indent="0">
              <a:spcBef>
                <a:spcPts val="100"/>
              </a:spcBef>
              <a:buNone/>
              <a:tabLst>
                <a:tab pos="539750" algn="l"/>
              </a:tabLst>
            </a:pPr>
            <a:endParaRPr lang="en-US" sz="1200" dirty="0">
              <a:latin typeface="Tw Cen MT" panose="020B0602020104020603" pitchFamily="34" charset="0"/>
            </a:endParaRPr>
          </a:p>
          <a:p>
            <a:pPr>
              <a:spcBef>
                <a:spcPts val="100"/>
              </a:spcBef>
              <a:tabLst>
                <a:tab pos="539750" algn="l"/>
              </a:tabLst>
            </a:pPr>
            <a:r>
              <a:rPr lang="en-US" sz="1400" dirty="0">
                <a:latin typeface="Tw Cen MT" panose="020B0602020104020603" pitchFamily="34" charset="0"/>
              </a:rPr>
              <a:t>Interactive task: How do we compare to research findings (optimism)?</a:t>
            </a:r>
            <a:endParaRPr lang="en-US" sz="1200" dirty="0">
              <a:latin typeface="Tw Cen MT" panose="020B0602020104020603" pitchFamily="34" charset="0"/>
            </a:endParaRPr>
          </a:p>
          <a:p>
            <a:pPr marL="539750" indent="-182563">
              <a:spcBef>
                <a:spcPts val="100"/>
              </a:spcBef>
              <a:buFontTx/>
              <a:buChar char="-"/>
              <a:tabLst>
                <a:tab pos="539750" algn="l"/>
              </a:tabLst>
            </a:pPr>
            <a:r>
              <a:rPr lang="en-US" sz="1200" dirty="0">
                <a:latin typeface="Tw Cen MT" panose="020B0602020104020603" pitchFamily="34" charset="0"/>
              </a:rPr>
              <a:t>Locus of control</a:t>
            </a:r>
          </a:p>
          <a:p>
            <a:pPr marL="539750" indent="-182563">
              <a:spcBef>
                <a:spcPts val="100"/>
              </a:spcBef>
              <a:buFontTx/>
              <a:buChar char="-"/>
              <a:tabLst>
                <a:tab pos="539750" algn="l"/>
              </a:tabLst>
            </a:pPr>
            <a:r>
              <a:rPr lang="en-US" sz="1200" dirty="0">
                <a:latin typeface="Tw Cen MT" panose="020B0602020104020603" pitchFamily="34" charset="0"/>
              </a:rPr>
              <a:t>Social support</a:t>
            </a:r>
          </a:p>
          <a:p>
            <a:pPr marL="539750" indent="-182563">
              <a:spcBef>
                <a:spcPts val="100"/>
              </a:spcBef>
              <a:buFontTx/>
              <a:buChar char="-"/>
              <a:tabLst>
                <a:tab pos="539750" algn="l"/>
              </a:tabLst>
            </a:pPr>
            <a:r>
              <a:rPr lang="en-US" sz="1200" dirty="0">
                <a:latin typeface="Tw Cen MT" panose="020B0602020104020603" pitchFamily="34" charset="0"/>
              </a:rPr>
              <a:t>Cross-cultural differences</a:t>
            </a:r>
          </a:p>
          <a:p>
            <a:pPr marL="0" indent="0">
              <a:spcBef>
                <a:spcPts val="100"/>
              </a:spcBef>
              <a:buNone/>
            </a:pPr>
            <a:endParaRPr lang="en-US" sz="2000" dirty="0">
              <a:latin typeface="Tw Cen MT" panose="020B0602020104020603" pitchFamily="34" charset="0"/>
            </a:endParaRPr>
          </a:p>
          <a:p>
            <a:pPr marL="627063" indent="92075">
              <a:spcBef>
                <a:spcPts val="100"/>
              </a:spcBef>
              <a:buNone/>
            </a:pPr>
            <a:r>
              <a:rPr lang="en-US" sz="1300" b="1" dirty="0">
                <a:solidFill>
                  <a:srgbClr val="002060"/>
                </a:solidFill>
                <a:latin typeface="Tw Cen MT" panose="020B0602020104020603" pitchFamily="34" charset="0"/>
              </a:rPr>
              <a:t>~5-minute quest-</a:t>
            </a:r>
          </a:p>
          <a:p>
            <a:pPr marL="627063" indent="92075">
              <a:spcBef>
                <a:spcPts val="100"/>
              </a:spcBef>
              <a:buNone/>
            </a:pPr>
            <a:r>
              <a:rPr lang="en-US" sz="1300" b="1" dirty="0">
                <a:solidFill>
                  <a:srgbClr val="002060"/>
                </a:solidFill>
                <a:latin typeface="Tw Cen MT" panose="020B0602020104020603" pitchFamily="34" charset="0"/>
              </a:rPr>
              <a:t>        ion time </a:t>
            </a:r>
          </a:p>
          <a:p>
            <a:pPr marL="0" indent="0">
              <a:spcBef>
                <a:spcPts val="100"/>
              </a:spcBef>
              <a:buNone/>
            </a:pPr>
            <a:r>
              <a:rPr lang="en-US" sz="1400" dirty="0">
                <a:latin typeface="Tw Cen MT" panose="020B0602020104020603" pitchFamily="34" charset="0"/>
              </a:rPr>
              <a:t> </a:t>
            </a:r>
          </a:p>
          <a:p>
            <a:pPr>
              <a:spcBef>
                <a:spcPts val="100"/>
              </a:spcBef>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a:p>
            <a:pPr marL="0" indent="0">
              <a:spcBef>
                <a:spcPts val="100"/>
              </a:spcBef>
              <a:buNone/>
            </a:pPr>
            <a:endParaRPr lang="en-US" sz="1400" dirty="0">
              <a:latin typeface="Tw Cen MT" panose="020B0602020104020603" pitchFamily="34" charset="0"/>
            </a:endParaRPr>
          </a:p>
        </p:txBody>
      </p:sp>
      <p:pic>
        <p:nvPicPr>
          <p:cNvPr id="13" name="Graphic 12" descr="Latte Cup with solid fill">
            <a:extLst>
              <a:ext uri="{FF2B5EF4-FFF2-40B4-BE49-F238E27FC236}">
                <a16:creationId xmlns:a16="http://schemas.microsoft.com/office/drawing/2014/main" id="{F053A857-33B3-4189-AC54-2019E61C4D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8236" y="3943497"/>
            <a:ext cx="514501" cy="514501"/>
          </a:xfrm>
          <a:prstGeom prst="rect">
            <a:avLst/>
          </a:prstGeom>
        </p:spPr>
      </p:pic>
      <p:pic>
        <p:nvPicPr>
          <p:cNvPr id="15" name="Graphic 14" descr="Coffee with solid fill">
            <a:extLst>
              <a:ext uri="{FF2B5EF4-FFF2-40B4-BE49-F238E27FC236}">
                <a16:creationId xmlns:a16="http://schemas.microsoft.com/office/drawing/2014/main" id="{EB178013-1D0F-491D-BA10-D8B81FF500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9985" y="3886856"/>
            <a:ext cx="514502" cy="514502"/>
          </a:xfrm>
          <a:prstGeom prst="rect">
            <a:avLst/>
          </a:prstGeom>
        </p:spPr>
      </p:pic>
      <p:pic>
        <p:nvPicPr>
          <p:cNvPr id="17" name="Graphic 16" descr="Questions outline">
            <a:extLst>
              <a:ext uri="{FF2B5EF4-FFF2-40B4-BE49-F238E27FC236}">
                <a16:creationId xmlns:a16="http://schemas.microsoft.com/office/drawing/2014/main" id="{219F1389-CE6F-4389-ADDE-31ABEC937B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1331" y="4020629"/>
            <a:ext cx="473710" cy="473710"/>
          </a:xfrm>
          <a:prstGeom prst="rect">
            <a:avLst/>
          </a:prstGeom>
        </p:spPr>
      </p:pic>
    </p:spTree>
    <p:extLst>
      <p:ext uri="{BB962C8B-B14F-4D97-AF65-F5344CB8AC3E}">
        <p14:creationId xmlns:p14="http://schemas.microsoft.com/office/powerpoint/2010/main" val="14453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30</a:t>
            </a:fld>
            <a:endParaRPr lang="en-US" dirty="0"/>
          </a:p>
        </p:txBody>
      </p:sp>
      <p:sp>
        <p:nvSpPr>
          <p:cNvPr id="5" name="Title 3">
            <a:extLst>
              <a:ext uri="{FF2B5EF4-FFF2-40B4-BE49-F238E27FC236}">
                <a16:creationId xmlns:a16="http://schemas.microsoft.com/office/drawing/2014/main" id="{7155B146-241C-4057-9FD0-014DB5118186}"/>
              </a:ext>
            </a:extLst>
          </p:cNvPr>
          <p:cNvSpPr txBox="1">
            <a:spLocks/>
          </p:cNvSpPr>
          <p:nvPr/>
        </p:nvSpPr>
        <p:spPr>
          <a:xfrm>
            <a:off x="756344" y="2444376"/>
            <a:ext cx="4545544" cy="13112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pPr>
              <a:lnSpc>
                <a:spcPct val="150000"/>
              </a:lnSpc>
            </a:pPr>
            <a:endParaRPr lang="en-US" sz="2000" dirty="0">
              <a:solidFill>
                <a:srgbClr val="002060"/>
              </a:solidFill>
            </a:endParaRPr>
          </a:p>
          <a:p>
            <a:pPr>
              <a:spcBef>
                <a:spcPts val="100"/>
              </a:spcBef>
            </a:pPr>
            <a:endParaRPr lang="en-US" sz="2000" dirty="0">
              <a:solidFill>
                <a:srgbClr val="002060"/>
              </a:solidFill>
              <a:latin typeface="Tw Cen MT" panose="020B0602020104020603" pitchFamily="34" charset="0"/>
            </a:endParaRPr>
          </a:p>
          <a:p>
            <a:pPr>
              <a:spcBef>
                <a:spcPts val="100"/>
              </a:spcBef>
              <a:spcAft>
                <a:spcPts val="1200"/>
              </a:spcAft>
            </a:pPr>
            <a:r>
              <a:rPr lang="en-US" sz="1800" b="0" dirty="0">
                <a:solidFill>
                  <a:srgbClr val="002060"/>
                </a:solidFill>
                <a:latin typeface="Tw Cen MT" panose="020B0602020104020603" pitchFamily="34" charset="0"/>
              </a:rPr>
              <a:t>Do collectivist and individualist societies differ in the level of stress?</a:t>
            </a:r>
          </a:p>
          <a:p>
            <a:pPr>
              <a:spcBef>
                <a:spcPts val="100"/>
              </a:spcBef>
              <a:spcAft>
                <a:spcPts val="1200"/>
              </a:spcAft>
            </a:pPr>
            <a:r>
              <a:rPr lang="en-US" sz="1800" b="0" dirty="0">
                <a:solidFill>
                  <a:srgbClr val="002060"/>
                </a:solidFill>
                <a:latin typeface="Tw Cen MT" panose="020B0602020104020603" pitchFamily="34" charset="0"/>
              </a:rPr>
              <a:t>Why?</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Scan the literature on this topic</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Login to </a:t>
            </a:r>
            <a:r>
              <a:rPr lang="en-US" sz="1600" b="0" dirty="0" err="1">
                <a:solidFill>
                  <a:srgbClr val="002060"/>
                </a:solidFill>
                <a:latin typeface="Tw Cen MT" panose="020B0602020104020603" pitchFamily="34" charset="0"/>
              </a:rPr>
              <a:t>Menti</a:t>
            </a:r>
            <a:r>
              <a:rPr lang="en-US" sz="1600" b="0" dirty="0">
                <a:solidFill>
                  <a:srgbClr val="002060"/>
                </a:solidFill>
                <a:latin typeface="Tw Cen MT" panose="020B0602020104020603" pitchFamily="34" charset="0"/>
              </a:rPr>
              <a:t> and add your findings and suggestions</a:t>
            </a:r>
          </a:p>
          <a:p>
            <a:pPr marL="285750" indent="-285750">
              <a:spcBef>
                <a:spcPts val="100"/>
              </a:spcBef>
              <a:spcAft>
                <a:spcPts val="1200"/>
              </a:spcAft>
              <a:buFont typeface="Arial" panose="020B0604020202020204" pitchFamily="34" charset="0"/>
              <a:buChar char="•"/>
            </a:pPr>
            <a:r>
              <a:rPr lang="en-US" sz="1600" b="0" dirty="0">
                <a:solidFill>
                  <a:srgbClr val="002060"/>
                </a:solidFill>
                <a:latin typeface="Tw Cen MT" panose="020B0602020104020603" pitchFamily="34" charset="0"/>
              </a:rPr>
              <a:t>Class discussion</a:t>
            </a:r>
          </a:p>
          <a:p>
            <a:pPr marL="892175" indent="-530225"/>
            <a:endParaRPr lang="en-US" sz="1100" b="0" dirty="0">
              <a:solidFill>
                <a:srgbClr val="002060"/>
              </a:solidFill>
            </a:endParaRPr>
          </a:p>
          <a:p>
            <a:pPr marL="361950">
              <a:lnSpc>
                <a:spcPct val="150000"/>
              </a:lnSpc>
            </a:pPr>
            <a:endParaRPr lang="en-US" sz="1200" b="0" dirty="0">
              <a:solidFill>
                <a:srgbClr val="002060"/>
              </a:solidFill>
            </a:endParaRPr>
          </a:p>
          <a:p>
            <a:pPr marL="892175" indent="-530225">
              <a:lnSpc>
                <a:spcPct val="150000"/>
              </a:lnSpc>
              <a:buFontTx/>
              <a:buChar char="-"/>
            </a:pPr>
            <a:endParaRPr lang="en-US" sz="1400" dirty="0">
              <a:solidFill>
                <a:srgbClr val="002060"/>
              </a:solidFill>
            </a:endParaRPr>
          </a:p>
          <a:p>
            <a:endParaRPr lang="en-AU" sz="2000" dirty="0">
              <a:solidFill>
                <a:srgbClr val="002060"/>
              </a:solidFill>
            </a:endParaRPr>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Coping &amp; illness moderators</a:t>
            </a:r>
            <a:br>
              <a:rPr lang="en-US" sz="3600" dirty="0">
                <a:solidFill>
                  <a:srgbClr val="002060"/>
                </a:solidFill>
              </a:rPr>
            </a:br>
            <a:r>
              <a:rPr lang="en-US" sz="1400" dirty="0">
                <a:solidFill>
                  <a:srgbClr val="002060"/>
                </a:solidFill>
                <a:latin typeface="Tw Cen MT" panose="020B0602020104020603" pitchFamily="34" charset="0"/>
              </a:rPr>
              <a:t>Interactive task</a:t>
            </a:r>
            <a:endParaRPr lang="en-US" sz="1600" dirty="0">
              <a:solidFill>
                <a:srgbClr val="002060"/>
              </a:solidFill>
              <a:latin typeface="Tw Cen MT" panose="020B0602020104020603" pitchFamily="34" charset="0"/>
            </a:endParaRPr>
          </a:p>
        </p:txBody>
      </p:sp>
      <p:grpSp>
        <p:nvGrpSpPr>
          <p:cNvPr id="21" name="Group 20">
            <a:extLst>
              <a:ext uri="{FF2B5EF4-FFF2-40B4-BE49-F238E27FC236}">
                <a16:creationId xmlns:a16="http://schemas.microsoft.com/office/drawing/2014/main" id="{C11DE9CE-BF85-4179-9FD1-95EF5B78A8CB}"/>
              </a:ext>
            </a:extLst>
          </p:cNvPr>
          <p:cNvGrpSpPr/>
          <p:nvPr/>
        </p:nvGrpSpPr>
        <p:grpSpPr>
          <a:xfrm>
            <a:off x="5109029" y="1379531"/>
            <a:ext cx="3516405" cy="3088122"/>
            <a:chOff x="4542127" y="595440"/>
            <a:chExt cx="4572000" cy="3781283"/>
          </a:xfrm>
        </p:grpSpPr>
        <p:sp>
          <p:nvSpPr>
            <p:cNvPr id="22" name="Rectangle: Rounded Corners 21">
              <a:extLst>
                <a:ext uri="{FF2B5EF4-FFF2-40B4-BE49-F238E27FC236}">
                  <a16:creationId xmlns:a16="http://schemas.microsoft.com/office/drawing/2014/main" id="{EEAEB27D-A84A-40C5-B449-BC8DBAB12DDE}"/>
                </a:ext>
              </a:extLst>
            </p:cNvPr>
            <p:cNvSpPr/>
            <p:nvPr/>
          </p:nvSpPr>
          <p:spPr>
            <a:xfrm>
              <a:off x="5277473" y="595440"/>
              <a:ext cx="3194841" cy="3781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pic>
          <p:nvPicPr>
            <p:cNvPr id="23" name="Picture 22" descr="Qr code&#10;&#10;Description automatically generated">
              <a:extLst>
                <a:ext uri="{FF2B5EF4-FFF2-40B4-BE49-F238E27FC236}">
                  <a16:creationId xmlns:a16="http://schemas.microsoft.com/office/drawing/2014/main" id="{646FD739-FDE9-4AC3-BB33-944D592AE794}"/>
                </a:ext>
              </a:extLst>
            </p:cNvPr>
            <p:cNvPicPr>
              <a:picLocks noChangeAspect="1"/>
            </p:cNvPicPr>
            <p:nvPr/>
          </p:nvPicPr>
          <p:blipFill>
            <a:blip r:embed="rId3"/>
            <a:stretch>
              <a:fillRect/>
            </a:stretch>
          </p:blipFill>
          <p:spPr>
            <a:xfrm>
              <a:off x="6121996" y="2200185"/>
              <a:ext cx="1505798" cy="1505796"/>
            </a:xfrm>
            <a:prstGeom prst="rect">
              <a:avLst/>
            </a:prstGeom>
          </p:spPr>
        </p:pic>
        <p:sp>
          <p:nvSpPr>
            <p:cNvPr id="24" name="TextBox 23">
              <a:extLst>
                <a:ext uri="{FF2B5EF4-FFF2-40B4-BE49-F238E27FC236}">
                  <a16:creationId xmlns:a16="http://schemas.microsoft.com/office/drawing/2014/main" id="{47AF8684-C983-4219-A229-A06108C7E61D}"/>
                </a:ext>
              </a:extLst>
            </p:cNvPr>
            <p:cNvSpPr txBox="1"/>
            <p:nvPr/>
          </p:nvSpPr>
          <p:spPr>
            <a:xfrm>
              <a:off x="4542127" y="3593922"/>
              <a:ext cx="4572000" cy="466287"/>
            </a:xfrm>
            <a:prstGeom prst="rect">
              <a:avLst/>
            </a:prstGeom>
            <a:noFill/>
          </p:spPr>
          <p:txBody>
            <a:bodyPr wrap="square">
              <a:spAutoFit/>
            </a:bodyPr>
            <a:lstStyle/>
            <a:p>
              <a:pPr marL="361950" indent="-361950" algn="ctr">
                <a:lnSpc>
                  <a:spcPct val="150000"/>
                </a:lnSpc>
              </a:pPr>
              <a:r>
                <a:rPr lang="en-US" sz="1400" dirty="0">
                  <a:latin typeface="Tw Cen MT" panose="020B0602020104020603" pitchFamily="34" charset="0"/>
                  <a:hlinkClick r:id="rId4"/>
                </a:rPr>
                <a:t>https://www.menti.com/</a:t>
              </a:r>
              <a:endParaRPr lang="en-US" sz="1400" dirty="0">
                <a:latin typeface="Tw Cen MT" panose="020B0602020104020603" pitchFamily="34" charset="0"/>
              </a:endParaRPr>
            </a:p>
          </p:txBody>
        </p:sp>
        <p:sp>
          <p:nvSpPr>
            <p:cNvPr id="25" name="TextBox 24">
              <a:extLst>
                <a:ext uri="{FF2B5EF4-FFF2-40B4-BE49-F238E27FC236}">
                  <a16:creationId xmlns:a16="http://schemas.microsoft.com/office/drawing/2014/main" id="{7DD523F5-943C-451C-85B4-AF1049872F6B}"/>
                </a:ext>
              </a:extLst>
            </p:cNvPr>
            <p:cNvSpPr txBox="1"/>
            <p:nvPr/>
          </p:nvSpPr>
          <p:spPr>
            <a:xfrm>
              <a:off x="5596108" y="882434"/>
              <a:ext cx="2464036" cy="1413226"/>
            </a:xfrm>
            <a:prstGeom prst="rect">
              <a:avLst/>
            </a:prstGeom>
            <a:noFill/>
          </p:spPr>
          <p:txBody>
            <a:bodyPr wrap="square">
              <a:spAutoFit/>
            </a:bodyPr>
            <a:lstStyle/>
            <a:p>
              <a:pPr algn="ctr"/>
              <a:r>
                <a:rPr lang="en-US" sz="1600" dirty="0">
                  <a:latin typeface="Tw Cen MT" panose="020B0602020104020603" pitchFamily="34" charset="0"/>
                </a:rPr>
                <a:t>Please go to the following site &amp; enter this number:</a:t>
              </a:r>
              <a:endParaRPr lang="en-US" sz="1600" b="1" dirty="0">
                <a:latin typeface="Tw Cen MT" panose="020B0602020104020603" pitchFamily="34" charset="0"/>
              </a:endParaRPr>
            </a:p>
            <a:p>
              <a:pPr algn="ctr">
                <a:spcBef>
                  <a:spcPts val="600"/>
                </a:spcBef>
              </a:pPr>
              <a:r>
                <a:rPr lang="en-GB" sz="1600" b="1" i="0" dirty="0">
                  <a:solidFill>
                    <a:srgbClr val="101834"/>
                  </a:solidFill>
                  <a:effectLst/>
                  <a:latin typeface="MentiText"/>
                </a:rPr>
                <a:t>4132 2041</a:t>
              </a:r>
              <a:endParaRPr lang="en-US" sz="1600" dirty="0">
                <a:highlight>
                  <a:srgbClr val="FFFF00"/>
                </a:highlight>
                <a:latin typeface="Tw Cen MT" panose="020B0602020104020603" pitchFamily="34" charset="0"/>
              </a:endParaRPr>
            </a:p>
          </p:txBody>
        </p:sp>
      </p:grpSp>
    </p:spTree>
    <p:extLst>
      <p:ext uri="{BB962C8B-B14F-4D97-AF65-F5344CB8AC3E}">
        <p14:creationId xmlns:p14="http://schemas.microsoft.com/office/powerpoint/2010/main" val="1320636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31</a:t>
            </a:fld>
            <a:endParaRPr lang="en-US" dirty="0"/>
          </a:p>
        </p:txBody>
      </p:sp>
      <p:sp>
        <p:nvSpPr>
          <p:cNvPr id="12" name="Title 3">
            <a:extLst>
              <a:ext uri="{FF2B5EF4-FFF2-40B4-BE49-F238E27FC236}">
                <a16:creationId xmlns:a16="http://schemas.microsoft.com/office/drawing/2014/main" id="{0860D581-D607-4FB2-AA39-A26C18D1BCA5}"/>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Summary: Factors affecting stress</a:t>
            </a:r>
            <a:br>
              <a:rPr lang="en-US" sz="3600" dirty="0">
                <a:solidFill>
                  <a:srgbClr val="002060"/>
                </a:solidFill>
              </a:rPr>
            </a:br>
            <a:endParaRPr lang="en-US" sz="1600" dirty="0">
              <a:solidFill>
                <a:srgbClr val="002060"/>
              </a:solidFill>
              <a:latin typeface="Tw Cen MT" panose="020B0602020104020603" pitchFamily="34" charset="0"/>
            </a:endParaRPr>
          </a:p>
        </p:txBody>
      </p:sp>
      <p:sp>
        <p:nvSpPr>
          <p:cNvPr id="10" name="Content Placeholder 1">
            <a:extLst>
              <a:ext uri="{FF2B5EF4-FFF2-40B4-BE49-F238E27FC236}">
                <a16:creationId xmlns:a16="http://schemas.microsoft.com/office/drawing/2014/main" id="{07873D0B-B669-77D3-8C60-C4451E49AEEA}"/>
              </a:ext>
            </a:extLst>
          </p:cNvPr>
          <p:cNvSpPr>
            <a:spLocks noGrp="1"/>
          </p:cNvSpPr>
          <p:nvPr>
            <p:ph sz="half" idx="13"/>
          </p:nvPr>
        </p:nvSpPr>
        <p:spPr>
          <a:xfrm>
            <a:off x="741860" y="1626895"/>
            <a:ext cx="3401515" cy="3398762"/>
          </a:xfrm>
        </p:spPr>
        <p:txBody>
          <a:bodyPr>
            <a:noAutofit/>
          </a:bodyPr>
          <a:lstStyle/>
          <a:p>
            <a:pPr marL="0" indent="0">
              <a:buNone/>
            </a:pPr>
            <a:r>
              <a:rPr lang="en-AU" sz="1800" dirty="0">
                <a:latin typeface="Tw Cen MT" panose="020B0602020104020603" pitchFamily="34" charset="0"/>
              </a:rPr>
              <a:t>(Some of) the things we know that moderate the effects of stress:</a:t>
            </a:r>
          </a:p>
          <a:p>
            <a:pPr>
              <a:buFontTx/>
              <a:buChar char="-"/>
            </a:pPr>
            <a:r>
              <a:rPr lang="en-AU" sz="1600" dirty="0">
                <a:latin typeface="Tw Cen MT" panose="020B0602020104020603" pitchFamily="34" charset="0"/>
              </a:rPr>
              <a:t>Coping style</a:t>
            </a:r>
          </a:p>
          <a:p>
            <a:pPr>
              <a:buFontTx/>
              <a:buChar char="-"/>
            </a:pPr>
            <a:r>
              <a:rPr lang="en-AU" sz="1600" dirty="0">
                <a:latin typeface="Tw Cen MT" panose="020B0602020104020603" pitchFamily="34" charset="0"/>
              </a:rPr>
              <a:t>Personality</a:t>
            </a:r>
          </a:p>
          <a:p>
            <a:pPr>
              <a:buFontTx/>
              <a:buChar char="-"/>
            </a:pPr>
            <a:r>
              <a:rPr lang="en-AU" sz="1600" dirty="0">
                <a:latin typeface="Tw Cen MT" panose="020B0602020104020603" pitchFamily="34" charset="0"/>
              </a:rPr>
              <a:t>Social support</a:t>
            </a:r>
          </a:p>
          <a:p>
            <a:pPr>
              <a:buFontTx/>
              <a:buChar char="-"/>
            </a:pPr>
            <a:r>
              <a:rPr lang="en-AU" sz="1600" dirty="0">
                <a:latin typeface="Tw Cen MT" panose="020B0602020104020603" pitchFamily="34" charset="0"/>
              </a:rPr>
              <a:t>Locus of control</a:t>
            </a:r>
          </a:p>
          <a:p>
            <a:pPr>
              <a:buFontTx/>
              <a:buChar char="-"/>
            </a:pPr>
            <a:r>
              <a:rPr lang="en-AU" sz="1600" dirty="0">
                <a:latin typeface="Tw Cen MT" panose="020B0602020104020603" pitchFamily="34" charset="0"/>
              </a:rPr>
              <a:t>Culture</a:t>
            </a:r>
          </a:p>
        </p:txBody>
      </p:sp>
      <p:pic>
        <p:nvPicPr>
          <p:cNvPr id="1026" name="Picture 2" descr="woman in black long sleeve shirt covering her face with her hands">
            <a:hlinkClick r:id="rId3"/>
            <a:extLst>
              <a:ext uri="{FF2B5EF4-FFF2-40B4-BE49-F238E27FC236}">
                <a16:creationId xmlns:a16="http://schemas.microsoft.com/office/drawing/2014/main" id="{5A81C630-E0C5-EB59-D26A-44D240929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1626895"/>
            <a:ext cx="3856038"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3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725133-A7CC-46E9-8656-F0FDC02A5BD0}"/>
              </a:ext>
            </a:extLst>
          </p:cNvPr>
          <p:cNvSpPr>
            <a:spLocks noGrp="1"/>
          </p:cNvSpPr>
          <p:nvPr>
            <p:ph type="sldNum" sz="quarter" idx="12"/>
          </p:nvPr>
        </p:nvSpPr>
        <p:spPr/>
        <p:txBody>
          <a:bodyPr/>
          <a:lstStyle/>
          <a:p>
            <a:fld id="{6AA10EC0-CC52-A246-A2C3-81389B6F8C64}" type="slidenum">
              <a:rPr lang="en-US" smtClean="0"/>
              <a:pPr/>
              <a:t>32</a:t>
            </a:fld>
            <a:endParaRPr lang="en-US" dirty="0"/>
          </a:p>
        </p:txBody>
      </p:sp>
      <p:sp>
        <p:nvSpPr>
          <p:cNvPr id="4" name="Title 3">
            <a:extLst>
              <a:ext uri="{FF2B5EF4-FFF2-40B4-BE49-F238E27FC236}">
                <a16:creationId xmlns:a16="http://schemas.microsoft.com/office/drawing/2014/main" id="{9D691349-CA1C-4905-A6B2-12AC58326282}"/>
              </a:ext>
            </a:extLst>
          </p:cNvPr>
          <p:cNvSpPr>
            <a:spLocks noGrp="1"/>
          </p:cNvSpPr>
          <p:nvPr>
            <p:ph type="title"/>
          </p:nvPr>
        </p:nvSpPr>
        <p:spPr/>
        <p:txBody>
          <a:bodyPr/>
          <a:lstStyle/>
          <a:p>
            <a:r>
              <a:rPr lang="en-US" dirty="0">
                <a:solidFill>
                  <a:srgbClr val="002060"/>
                </a:solidFill>
              </a:rPr>
              <a:t>Credits &amp; Sources</a:t>
            </a:r>
            <a:endParaRPr lang="en-AU" dirty="0">
              <a:solidFill>
                <a:srgbClr val="002060"/>
              </a:solidFill>
            </a:endParaRPr>
          </a:p>
        </p:txBody>
      </p:sp>
      <p:sp>
        <p:nvSpPr>
          <p:cNvPr id="5" name="Content Placeholder 1">
            <a:extLst>
              <a:ext uri="{FF2B5EF4-FFF2-40B4-BE49-F238E27FC236}">
                <a16:creationId xmlns:a16="http://schemas.microsoft.com/office/drawing/2014/main" id="{FD117DBD-877D-0C0D-F6D4-89125860524D}"/>
              </a:ext>
            </a:extLst>
          </p:cNvPr>
          <p:cNvSpPr txBox="1">
            <a:spLocks/>
          </p:cNvSpPr>
          <p:nvPr/>
        </p:nvSpPr>
        <p:spPr>
          <a:xfrm>
            <a:off x="721718" y="1421656"/>
            <a:ext cx="6723786" cy="3398762"/>
          </a:xfrm>
          <a:prstGeom prst="rect">
            <a:avLst/>
          </a:prstGeom>
        </p:spPr>
        <p:txBody>
          <a:bodyPr vert="horz" lIns="90000" tIns="45720" rIns="91440" bIns="45720" rtlCol="0">
            <a:norm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Tw Cen MT" panose="020B0602020104020603" pitchFamily="34" charset="0"/>
              </a:rPr>
              <a:t>Where possible, I have included a link to the source for all images used in this slideshow. If an image in this slideshow does not have a link to the source posted below it, then I have either:</a:t>
            </a:r>
          </a:p>
          <a:p>
            <a:r>
              <a:rPr lang="en-US" sz="1600" dirty="0">
                <a:latin typeface="Tw Cen MT" panose="020B0602020104020603" pitchFamily="34" charset="0"/>
              </a:rPr>
              <a:t>Taken it from the site </a:t>
            </a:r>
            <a:r>
              <a:rPr lang="en-US" sz="1600" dirty="0">
                <a:latin typeface="Tw Cen MT" panose="020B0602020104020603" pitchFamily="34" charset="0"/>
                <a:hlinkClick r:id="rId2"/>
              </a:rPr>
              <a:t>www.unsplash.com</a:t>
            </a:r>
            <a:r>
              <a:rPr lang="en-US" sz="1600" dirty="0">
                <a:latin typeface="Tw Cen MT" panose="020B0602020104020603" pitchFamily="34" charset="0"/>
              </a:rPr>
              <a:t> and clicking the image will take you to the original source on </a:t>
            </a:r>
            <a:r>
              <a:rPr lang="en-US" sz="1600" i="1" dirty="0" err="1">
                <a:latin typeface="Tw Cen MT" panose="020B0602020104020603" pitchFamily="34" charset="0"/>
              </a:rPr>
              <a:t>unsplash</a:t>
            </a:r>
            <a:r>
              <a:rPr lang="en-US" sz="1600" i="1" dirty="0">
                <a:latin typeface="Tw Cen MT" panose="020B0602020104020603" pitchFamily="34" charset="0"/>
              </a:rPr>
              <a:t>. </a:t>
            </a:r>
            <a:endParaRPr lang="en-US" sz="1600" dirty="0">
              <a:latin typeface="Tw Cen MT" panose="020B0602020104020603" pitchFamily="34" charset="0"/>
              <a:ea typeface="Calibri" panose="020F0502020204030204" pitchFamily="34" charset="0"/>
            </a:endParaRPr>
          </a:p>
          <a:p>
            <a:pPr marL="0" indent="0">
              <a:buFont typeface="Arial" panose="020B0604020202020204" pitchFamily="34" charset="0"/>
              <a:buNone/>
            </a:pPr>
            <a:r>
              <a:rPr lang="en-US" sz="1600" dirty="0">
                <a:latin typeface="Tw Cen MT" panose="020B0602020104020603" pitchFamily="34" charset="0"/>
                <a:ea typeface="Calibri" panose="020F0502020204030204" pitchFamily="34" charset="0"/>
              </a:rPr>
              <a:t>OR</a:t>
            </a:r>
          </a:p>
          <a:p>
            <a:r>
              <a:rPr lang="en-US" sz="1600" dirty="0">
                <a:latin typeface="Tw Cen MT" panose="020B0602020104020603" pitchFamily="34" charset="0"/>
                <a:ea typeface="Calibri" panose="020F0502020204030204" pitchFamily="34" charset="0"/>
              </a:rPr>
              <a:t>Used images directly from the </a:t>
            </a:r>
            <a:r>
              <a:rPr lang="en-US" sz="1600" i="1" dirty="0">
                <a:latin typeface="Tw Cen MT" panose="020B0602020104020603" pitchFamily="34" charset="0"/>
                <a:ea typeface="Calibri" panose="020F0502020204030204" pitchFamily="34" charset="0"/>
                <a:hlinkClick r:id="rId3"/>
              </a:rPr>
              <a:t>Carlson &amp; </a:t>
            </a:r>
            <a:r>
              <a:rPr lang="en-US" sz="1600" i="1" dirty="0" err="1">
                <a:latin typeface="Tw Cen MT" panose="020B0602020104020603" pitchFamily="34" charset="0"/>
                <a:ea typeface="Calibri" panose="020F0502020204030204" pitchFamily="34" charset="0"/>
                <a:hlinkClick r:id="rId3"/>
              </a:rPr>
              <a:t>Brickett</a:t>
            </a:r>
            <a:r>
              <a:rPr lang="en-US" sz="1600" i="1" dirty="0">
                <a:latin typeface="Tw Cen MT" panose="020B0602020104020603" pitchFamily="34" charset="0"/>
                <a:ea typeface="Calibri" panose="020F0502020204030204" pitchFamily="34" charset="0"/>
                <a:hlinkClick r:id="rId3"/>
              </a:rPr>
              <a:t> (2017) textbook </a:t>
            </a:r>
            <a:r>
              <a:rPr lang="en-US" sz="1600" dirty="0">
                <a:latin typeface="Tw Cen MT" panose="020B0602020104020603" pitchFamily="34" charset="0"/>
                <a:ea typeface="Calibri" panose="020F0502020204030204" pitchFamily="34" charset="0"/>
              </a:rPr>
              <a:t>resources provided by the publisher</a:t>
            </a:r>
          </a:p>
          <a:p>
            <a:pPr marL="0" indent="0">
              <a:buFont typeface="Arial" panose="020B0604020202020204" pitchFamily="34" charset="0"/>
              <a:buNone/>
            </a:pPr>
            <a:endParaRPr lang="en-US" sz="1600" dirty="0">
              <a:latin typeface="Tw Cen MT" panose="020B0602020104020603" pitchFamily="34" charset="0"/>
              <a:ea typeface="Calibri" panose="020F0502020204030204"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US" sz="1600" i="1" dirty="0">
              <a:latin typeface="Tw Cen MT" panose="020B0602020104020603" pitchFamily="34" charset="0"/>
            </a:endParaRPr>
          </a:p>
          <a:p>
            <a:pPr marL="0" indent="0">
              <a:buFont typeface="Arial" panose="020B0604020202020204" pitchFamily="34" charset="0"/>
              <a:buNone/>
            </a:pPr>
            <a:endParaRPr lang="en-AU" dirty="0">
              <a:latin typeface="Tw Cen MT" panose="020B0602020104020603" pitchFamily="34" charset="0"/>
            </a:endParaRPr>
          </a:p>
        </p:txBody>
      </p:sp>
    </p:spTree>
    <p:extLst>
      <p:ext uri="{BB962C8B-B14F-4D97-AF65-F5344CB8AC3E}">
        <p14:creationId xmlns:p14="http://schemas.microsoft.com/office/powerpoint/2010/main" val="2301673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pPr/>
              <a:t>33</a:t>
            </a:fld>
            <a:endParaRPr lang="en-US" dirty="0"/>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704075"/>
            <a:ext cx="7362077" cy="789958"/>
          </a:xfrm>
        </p:spPr>
        <p:txBody>
          <a:bodyPr>
            <a:normAutofit fontScale="90000"/>
          </a:bodyPr>
          <a:lstStyle/>
          <a:p>
            <a:pPr algn="ctr"/>
            <a:r>
              <a:rPr lang="en-US" sz="4400" dirty="0">
                <a:solidFill>
                  <a:srgbClr val="002060"/>
                </a:solidFill>
              </a:rPr>
              <a:t>Next week: Diet &amp; weight management</a:t>
            </a:r>
            <a:br>
              <a:rPr lang="en-US" sz="4400" dirty="0">
                <a:solidFill>
                  <a:srgbClr val="002060"/>
                </a:solidFill>
              </a:rPr>
            </a:br>
            <a:endParaRPr lang="en-AU" sz="5400" b="0" i="1" u="sng" dirty="0">
              <a:solidFill>
                <a:srgbClr val="002060"/>
              </a:solidFill>
            </a:endParaRPr>
          </a:p>
        </p:txBody>
      </p:sp>
    </p:spTree>
    <p:extLst>
      <p:ext uri="{BB962C8B-B14F-4D97-AF65-F5344CB8AC3E}">
        <p14:creationId xmlns:p14="http://schemas.microsoft.com/office/powerpoint/2010/main" val="3753514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marL="0" indent="0">
              <a:spcBef>
                <a:spcPts val="100"/>
              </a:spcBef>
              <a:spcAft>
                <a:spcPts val="600"/>
              </a:spcAft>
              <a:buNone/>
            </a:pP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Australian Institute of Health and Welfare (AIHW) (2015). </a:t>
            </a:r>
            <a:r>
              <a:rPr lang="en-US" sz="1400" b="1" i="0" dirty="0">
                <a:solidFill>
                  <a:srgbClr val="45494B"/>
                </a:solidFill>
                <a:effectLst/>
                <a:latin typeface="Tw Cen MT" panose="020B0602020104020603" pitchFamily="34" charset="0"/>
              </a:rPr>
              <a:t>The health and welfare of Australia’s Aboriginal and Torres Strait Islander peoples: 2015. </a:t>
            </a:r>
            <a:r>
              <a:rPr lang="en-US" sz="1400" b="1" i="0" dirty="0">
                <a:solidFill>
                  <a:srgbClr val="45494B"/>
                </a:solidFill>
                <a:effectLst/>
                <a:latin typeface="Tw Cen MT" panose="020B0602020104020603" pitchFamily="34" charset="0"/>
                <a:hlinkClick r:id="rId3"/>
              </a:rPr>
              <a:t>https://www.aihw.gov.au/reports/indigenous-health-welfare/indigenous-health-welfare-2015/contents/determinants-of-health-key-points</a:t>
            </a:r>
            <a:endParaRPr lang="en-US" sz="1400" b="1" i="0" dirty="0">
              <a:solidFill>
                <a:srgbClr val="45494B"/>
              </a:solidFill>
              <a:effectLst/>
              <a:latin typeface="Tw Cen MT" panose="020B0602020104020603" pitchFamily="34" charset="0"/>
            </a:endParaRPr>
          </a:p>
          <a:p>
            <a:pPr>
              <a:spcBef>
                <a:spcPts val="100"/>
              </a:spcBef>
              <a:spcAft>
                <a:spcPts val="600"/>
              </a:spcAft>
            </a:pPr>
            <a:r>
              <a:rPr lang="en-AU" sz="1400" dirty="0" err="1">
                <a:effectLst/>
                <a:latin typeface="Tw Cen MT" panose="020B0602020104020603" pitchFamily="34" charset="0"/>
                <a:ea typeface="Calibri" panose="020F0502020204030204" pitchFamily="34" charset="0"/>
                <a:cs typeface="Times New Roman" panose="02020603050405020304" pitchFamily="18" charset="0"/>
              </a:rPr>
              <a:t>Avvenuti</a:t>
            </a:r>
            <a:r>
              <a:rPr lang="en-AU" sz="1400" dirty="0">
                <a:effectLst/>
                <a:latin typeface="Tw Cen MT" panose="020B0602020104020603" pitchFamily="34" charset="0"/>
                <a:ea typeface="Calibri" panose="020F0502020204030204" pitchFamily="34" charset="0"/>
                <a:cs typeface="Times New Roman" panose="02020603050405020304" pitchFamily="18" charset="0"/>
              </a:rPr>
              <a:t>, G., </a:t>
            </a:r>
            <a:r>
              <a:rPr lang="en-AU" sz="1400" dirty="0" err="1">
                <a:effectLst/>
                <a:latin typeface="Tw Cen MT" panose="020B0602020104020603" pitchFamily="34" charset="0"/>
                <a:ea typeface="Calibri" panose="020F0502020204030204" pitchFamily="34" charset="0"/>
                <a:cs typeface="Times New Roman" panose="02020603050405020304" pitchFamily="18" charset="0"/>
              </a:rPr>
              <a:t>Baiardini</a:t>
            </a:r>
            <a:r>
              <a:rPr lang="en-AU" sz="1400" dirty="0">
                <a:effectLst/>
                <a:latin typeface="Tw Cen MT" panose="020B0602020104020603" pitchFamily="34" charset="0"/>
                <a:ea typeface="Calibri" panose="020F0502020204030204" pitchFamily="34" charset="0"/>
                <a:cs typeface="Times New Roman" panose="02020603050405020304" pitchFamily="18" charset="0"/>
              </a:rPr>
              <a:t>, I. &amp; Giardini, A. (2016). Optimism’s Explicative Role for Chronic Diseases. </a:t>
            </a:r>
            <a:r>
              <a:rPr lang="en-AU" sz="1400" i="1" dirty="0">
                <a:effectLst/>
                <a:latin typeface="Tw Cen MT" panose="020B0602020104020603" pitchFamily="34" charset="0"/>
                <a:ea typeface="Calibri" panose="020F0502020204030204" pitchFamily="34" charset="0"/>
                <a:cs typeface="Times New Roman" panose="02020603050405020304" pitchFamily="18" charset="0"/>
              </a:rPr>
              <a:t>Frontiers in Psychology</a:t>
            </a:r>
            <a:r>
              <a:rPr lang="en-AU" sz="1400" dirty="0">
                <a:effectLst/>
                <a:latin typeface="Tw Cen MT" panose="020B0602020104020603" pitchFamily="34" charset="0"/>
                <a:ea typeface="Calibri" panose="020F0502020204030204" pitchFamily="34" charset="0"/>
                <a:cs typeface="Times New Roman" panose="02020603050405020304" pitchFamily="18" charset="0"/>
              </a:rPr>
              <a:t>, </a:t>
            </a:r>
            <a:r>
              <a:rPr lang="en-AU" sz="1400" i="1" dirty="0">
                <a:effectLst/>
                <a:latin typeface="Tw Cen MT" panose="020B0602020104020603" pitchFamily="34" charset="0"/>
                <a:ea typeface="Calibri" panose="020F0502020204030204" pitchFamily="34" charset="0"/>
                <a:cs typeface="Times New Roman" panose="02020603050405020304" pitchFamily="18" charset="0"/>
              </a:rPr>
              <a:t>7</a:t>
            </a:r>
            <a:r>
              <a:rPr lang="en-AU" sz="1400" dirty="0">
                <a:effectLst/>
                <a:latin typeface="Tw Cen MT" panose="020B0602020104020603" pitchFamily="34" charset="0"/>
                <a:ea typeface="Calibri" panose="020F0502020204030204" pitchFamily="34" charset="0"/>
                <a:cs typeface="Times New Roman" panose="02020603050405020304" pitchFamily="18" charset="0"/>
              </a:rPr>
              <a:t>, 295. </a:t>
            </a:r>
            <a:r>
              <a:rPr lang="en-AU" sz="1400" u="sng" dirty="0">
                <a:effectLst/>
                <a:latin typeface="Tw Cen MT" panose="020B0602020104020603"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https://doi.org/10.3389/fpsyg.2016.00295</a:t>
            </a:r>
            <a:endParaRPr lang="en-AU"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Banjongrewadee</a:t>
            </a:r>
            <a:r>
              <a:rPr lang="en-AU" sz="1400" dirty="0">
                <a:latin typeface="Tw Cen MT" panose="020B0602020104020603" pitchFamily="34" charset="0"/>
              </a:rPr>
              <a:t>, M., </a:t>
            </a:r>
            <a:r>
              <a:rPr lang="en-AU" sz="1400" dirty="0" err="1">
                <a:latin typeface="Tw Cen MT" panose="020B0602020104020603" pitchFamily="34" charset="0"/>
              </a:rPr>
              <a:t>Wongpakaran</a:t>
            </a:r>
            <a:r>
              <a:rPr lang="en-AU" sz="1400" dirty="0">
                <a:latin typeface="Tw Cen MT" panose="020B0602020104020603" pitchFamily="34" charset="0"/>
              </a:rPr>
              <a:t>, N., </a:t>
            </a:r>
            <a:r>
              <a:rPr lang="en-AU" sz="1400" dirty="0" err="1">
                <a:latin typeface="Tw Cen MT" panose="020B0602020104020603" pitchFamily="34" charset="0"/>
              </a:rPr>
              <a:t>Wongpakaran</a:t>
            </a:r>
            <a:r>
              <a:rPr lang="en-AU" sz="1400" dirty="0">
                <a:latin typeface="Tw Cen MT" panose="020B0602020104020603" pitchFamily="34" charset="0"/>
              </a:rPr>
              <a:t>, T., </a:t>
            </a:r>
            <a:r>
              <a:rPr lang="en-AU" sz="1400" dirty="0" err="1">
                <a:latin typeface="Tw Cen MT" panose="020B0602020104020603" pitchFamily="34" charset="0"/>
              </a:rPr>
              <a:t>Pipanmekaporn</a:t>
            </a:r>
            <a:r>
              <a:rPr lang="en-AU" sz="1400" dirty="0">
                <a:latin typeface="Tw Cen MT" panose="020B0602020104020603" pitchFamily="34" charset="0"/>
              </a:rPr>
              <a:t>, T., </a:t>
            </a:r>
            <a:r>
              <a:rPr lang="en-AU" sz="1400" dirty="0" err="1">
                <a:latin typeface="Tw Cen MT" panose="020B0602020104020603" pitchFamily="34" charset="0"/>
              </a:rPr>
              <a:t>Punjasawadwong</a:t>
            </a:r>
            <a:r>
              <a:rPr lang="en-AU" sz="1400" dirty="0">
                <a:latin typeface="Tw Cen MT" panose="020B0602020104020603" pitchFamily="34" charset="0"/>
              </a:rPr>
              <a:t>, Y. &amp; </a:t>
            </a:r>
            <a:r>
              <a:rPr lang="en-AU" sz="1400" dirty="0" err="1">
                <a:latin typeface="Tw Cen MT" panose="020B0602020104020603" pitchFamily="34" charset="0"/>
              </a:rPr>
              <a:t>Mueankwan</a:t>
            </a:r>
            <a:r>
              <a:rPr lang="en-AU" sz="1400" dirty="0">
                <a:latin typeface="Tw Cen MT" panose="020B0602020104020603" pitchFamily="34" charset="0"/>
              </a:rPr>
              <a:t>, S. (2020). The role of perceived stress and cognitive function on the relationship between neuroticism and depression among the elderly: a structural equation model approach. </a:t>
            </a:r>
            <a:r>
              <a:rPr lang="en-AU" sz="1400" i="1" dirty="0">
                <a:latin typeface="Tw Cen MT" panose="020B0602020104020603" pitchFamily="34" charset="0"/>
              </a:rPr>
              <a:t>BMC Psychiatry</a:t>
            </a:r>
            <a:r>
              <a:rPr lang="en-AU" sz="1400" dirty="0">
                <a:latin typeface="Tw Cen MT" panose="020B0602020104020603" pitchFamily="34" charset="0"/>
              </a:rPr>
              <a:t>, </a:t>
            </a:r>
            <a:r>
              <a:rPr lang="en-AU" sz="1400" i="1" dirty="0">
                <a:latin typeface="Tw Cen MT" panose="020B0602020104020603" pitchFamily="34" charset="0"/>
              </a:rPr>
              <a:t>20</a:t>
            </a:r>
            <a:r>
              <a:rPr lang="en-AU" sz="1400" dirty="0">
                <a:latin typeface="Tw Cen MT" panose="020B0602020104020603" pitchFamily="34" charset="0"/>
              </a:rPr>
              <a:t>(1), 25. https://doi.org/10.1186/s12888-020-2440-9</a:t>
            </a: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Berglund, E., </a:t>
            </a:r>
            <a:r>
              <a:rPr lang="en-US" sz="1400" dirty="0" err="1">
                <a:latin typeface="Tw Cen MT" panose="020B0602020104020603" pitchFamily="34" charset="0"/>
              </a:rPr>
              <a:t>Lytsy</a:t>
            </a:r>
            <a:r>
              <a:rPr lang="en-US" sz="1400" dirty="0">
                <a:latin typeface="Tw Cen MT" panose="020B0602020104020603" pitchFamily="34" charset="0"/>
              </a:rPr>
              <a:t>, P. &amp; </a:t>
            </a:r>
            <a:r>
              <a:rPr lang="en-US" sz="1400" dirty="0" err="1">
                <a:latin typeface="Tw Cen MT" panose="020B0602020104020603" pitchFamily="34" charset="0"/>
              </a:rPr>
              <a:t>Westerling</a:t>
            </a:r>
            <a:r>
              <a:rPr lang="en-US" sz="1400" dirty="0">
                <a:latin typeface="Tw Cen MT" panose="020B0602020104020603" pitchFamily="34" charset="0"/>
              </a:rPr>
              <a:t>, R. (2014). The influence of locus of control on self-rated health in context of chronic disease: a structural equation modeling approach in a cross sectional study. </a:t>
            </a:r>
            <a:r>
              <a:rPr lang="en-US" sz="1400" i="1" dirty="0">
                <a:latin typeface="Tw Cen MT" panose="020B0602020104020603" pitchFamily="34" charset="0"/>
              </a:rPr>
              <a:t>BMC Public Health</a:t>
            </a:r>
            <a:r>
              <a:rPr lang="en-US" sz="1400" dirty="0">
                <a:latin typeface="Tw Cen MT" panose="020B0602020104020603" pitchFamily="34" charset="0"/>
              </a:rPr>
              <a:t>, </a:t>
            </a:r>
            <a:r>
              <a:rPr lang="en-US" sz="1400" i="1" dirty="0">
                <a:latin typeface="Tw Cen MT" panose="020B0602020104020603" pitchFamily="34" charset="0"/>
              </a:rPr>
              <a:t>14</a:t>
            </a:r>
            <a:r>
              <a:rPr lang="en-US" sz="1400" dirty="0">
                <a:latin typeface="Tw Cen MT" panose="020B0602020104020603" pitchFamily="34" charset="0"/>
              </a:rPr>
              <a:t>(1), 492–492. </a:t>
            </a:r>
            <a:r>
              <a:rPr lang="en-US" sz="1400" dirty="0">
                <a:latin typeface="Tw Cen MT" panose="020B0602020104020603" pitchFamily="34" charset="0"/>
                <a:hlinkClick r:id="rId5"/>
              </a:rPr>
              <a:t>https://doi.org/10.1186/1471-2458-14-492</a:t>
            </a:r>
            <a:endParaRPr lang="en-US" sz="14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34</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2595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200" dirty="0">
                <a:latin typeface="Tw Cen MT" panose="020B0602020104020603" pitchFamily="34" charset="0"/>
              </a:rPr>
              <a:t>Berkman, l. f. &amp; Syme, S. L. (1979). SOCIAL NETWORKS, HOST RESISTANCE, AND MORTALITY: A NINE-YEAR FOLLOW-UP STUDY OF ALAMEDA COUNTY RESIDENTS. </a:t>
            </a:r>
            <a:r>
              <a:rPr lang="en-US" sz="1200" i="1" dirty="0">
                <a:latin typeface="Tw Cen MT" panose="020B0602020104020603" pitchFamily="34" charset="0"/>
              </a:rPr>
              <a:t>American Journal of Epidemiology</a:t>
            </a:r>
            <a:r>
              <a:rPr lang="en-US" sz="1200" dirty="0">
                <a:latin typeface="Tw Cen MT" panose="020B0602020104020603" pitchFamily="34" charset="0"/>
              </a:rPr>
              <a:t>, </a:t>
            </a:r>
            <a:r>
              <a:rPr lang="en-US" sz="1200" i="1" dirty="0">
                <a:latin typeface="Tw Cen MT" panose="020B0602020104020603" pitchFamily="34" charset="0"/>
              </a:rPr>
              <a:t>109</a:t>
            </a:r>
            <a:r>
              <a:rPr lang="en-US" sz="1200" dirty="0">
                <a:latin typeface="Tw Cen MT" panose="020B0602020104020603" pitchFamily="34" charset="0"/>
              </a:rPr>
              <a:t>(2), 186–204. </a:t>
            </a:r>
            <a:r>
              <a:rPr lang="en-US" sz="1200" dirty="0">
                <a:latin typeface="Tw Cen MT" panose="020B0602020104020603" pitchFamily="34" charset="0"/>
                <a:hlinkClick r:id="rId3"/>
              </a:rPr>
              <a:t>https://doi.org/10.1093/oxfordjournals.aje.a112674</a:t>
            </a:r>
            <a:endParaRPr lang="en-US" sz="1200" dirty="0">
              <a:latin typeface="Tw Cen MT" panose="020B0602020104020603" pitchFamily="34" charset="0"/>
            </a:endParaRPr>
          </a:p>
          <a:p>
            <a:pPr>
              <a:spcBef>
                <a:spcPts val="100"/>
              </a:spcBef>
              <a:spcAft>
                <a:spcPts val="600"/>
              </a:spcAft>
            </a:pPr>
            <a:r>
              <a:rPr lang="en-US" sz="1200" dirty="0" err="1">
                <a:latin typeface="Tw Cen MT" panose="020B0602020104020603" pitchFamily="34" charset="0"/>
              </a:rPr>
              <a:t>Bogg</a:t>
            </a:r>
            <a:r>
              <a:rPr lang="en-US" sz="1200" dirty="0">
                <a:latin typeface="Tw Cen MT" panose="020B0602020104020603" pitchFamily="34" charset="0"/>
              </a:rPr>
              <a:t>, T. &amp; Roberts, B. W. (2004). Conscientiousness and Health-Related Behaviors: A Meta-Analysis of the Leading Behavioral Contributors to Mortality. </a:t>
            </a:r>
            <a:r>
              <a:rPr lang="en-US" sz="1200" i="1" dirty="0">
                <a:latin typeface="Tw Cen MT" panose="020B0602020104020603" pitchFamily="34" charset="0"/>
              </a:rPr>
              <a:t>Psychological Bulletin</a:t>
            </a:r>
            <a:r>
              <a:rPr lang="en-US" sz="1200" dirty="0">
                <a:latin typeface="Tw Cen MT" panose="020B0602020104020603" pitchFamily="34" charset="0"/>
              </a:rPr>
              <a:t>, </a:t>
            </a:r>
            <a:r>
              <a:rPr lang="en-US" sz="1200" i="1" dirty="0">
                <a:latin typeface="Tw Cen MT" panose="020B0602020104020603" pitchFamily="34" charset="0"/>
              </a:rPr>
              <a:t>130</a:t>
            </a:r>
            <a:r>
              <a:rPr lang="en-US" sz="1200" dirty="0">
                <a:latin typeface="Tw Cen MT" panose="020B0602020104020603" pitchFamily="34" charset="0"/>
              </a:rPr>
              <a:t>(6), 887–919. </a:t>
            </a:r>
            <a:r>
              <a:rPr lang="en-US" sz="1200" dirty="0">
                <a:latin typeface="Tw Cen MT" panose="020B0602020104020603" pitchFamily="34" charset="0"/>
                <a:hlinkClick r:id="rId4"/>
              </a:rPr>
              <a:t>https://doi.org/10.1037/0033-2909.130.6.887</a:t>
            </a:r>
            <a:endParaRPr lang="en-US" sz="1200" dirty="0">
              <a:latin typeface="Tw Cen MT" panose="020B0602020104020603" pitchFamily="34" charset="0"/>
            </a:endParaRPr>
          </a:p>
          <a:p>
            <a:pPr>
              <a:spcBef>
                <a:spcPts val="100"/>
              </a:spcBef>
              <a:spcAft>
                <a:spcPts val="600"/>
              </a:spcAft>
            </a:pPr>
            <a:r>
              <a:rPr lang="en-GB" sz="1200" dirty="0">
                <a:latin typeface="Tw Cen MT" panose="020B0602020104020603" pitchFamily="34" charset="0"/>
              </a:rPr>
              <a:t>Burns, V. E., Carroll, D., </a:t>
            </a:r>
            <a:r>
              <a:rPr lang="en-GB" sz="1200" dirty="0" err="1">
                <a:latin typeface="Tw Cen MT" panose="020B0602020104020603" pitchFamily="34" charset="0"/>
              </a:rPr>
              <a:t>Drayson</a:t>
            </a:r>
            <a:r>
              <a:rPr lang="en-GB" sz="1200" dirty="0">
                <a:latin typeface="Tw Cen MT" panose="020B0602020104020603" pitchFamily="34" charset="0"/>
              </a:rPr>
              <a:t>, M., Whitham, M., &amp; Ring, C. (2003). Life events, perceived stress and antibody response to influenza vaccination in young, healthy adults. </a:t>
            </a:r>
            <a:r>
              <a:rPr lang="en-GB" sz="1200" i="1" dirty="0">
                <a:effectLst/>
                <a:latin typeface="Tw Cen MT" panose="020B0602020104020603" pitchFamily="34" charset="0"/>
              </a:rPr>
              <a:t>Journal of Psychosomatic Research</a:t>
            </a:r>
            <a:r>
              <a:rPr lang="en-GB" sz="1200" dirty="0">
                <a:latin typeface="Tw Cen MT" panose="020B0602020104020603" pitchFamily="34" charset="0"/>
              </a:rPr>
              <a:t>, </a:t>
            </a:r>
            <a:r>
              <a:rPr lang="en-GB" sz="1200" i="1" dirty="0">
                <a:effectLst/>
                <a:latin typeface="Tw Cen MT" panose="020B0602020104020603" pitchFamily="34" charset="0"/>
              </a:rPr>
              <a:t>55</a:t>
            </a:r>
            <a:r>
              <a:rPr lang="en-GB" sz="1200" dirty="0">
                <a:latin typeface="Tw Cen MT" panose="020B0602020104020603" pitchFamily="34" charset="0"/>
              </a:rPr>
              <a:t>(6), 569–572. </a:t>
            </a:r>
            <a:r>
              <a:rPr lang="en-GB" sz="1200" dirty="0">
                <a:effectLst/>
                <a:latin typeface="Tw Cen MT" panose="020B0602020104020603" pitchFamily="34" charset="0"/>
                <a:hlinkClick r:id="rId5"/>
              </a:rPr>
              <a:t>https://doi.org/10.1016/S0022-3999(03)00073-4</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Cohen, S., Tyrrell, D. A. J. &amp; Smith, A. P. (1991). Psychological Stress and Susceptibility to the Common Cold. </a:t>
            </a:r>
            <a:r>
              <a:rPr lang="en-US" sz="1200" i="1" dirty="0">
                <a:latin typeface="Tw Cen MT" panose="020B0602020104020603" pitchFamily="34" charset="0"/>
              </a:rPr>
              <a:t>The New England Journal of Medicine</a:t>
            </a:r>
            <a:r>
              <a:rPr lang="en-US" sz="1200" dirty="0">
                <a:latin typeface="Tw Cen MT" panose="020B0602020104020603" pitchFamily="34" charset="0"/>
              </a:rPr>
              <a:t>, </a:t>
            </a:r>
            <a:r>
              <a:rPr lang="en-US" sz="1200" i="1" dirty="0">
                <a:latin typeface="Tw Cen MT" panose="020B0602020104020603" pitchFamily="34" charset="0"/>
              </a:rPr>
              <a:t>325</a:t>
            </a:r>
            <a:r>
              <a:rPr lang="en-US" sz="1200" dirty="0">
                <a:latin typeface="Tw Cen MT" panose="020B0602020104020603" pitchFamily="34" charset="0"/>
              </a:rPr>
              <a:t>(9), 606–612. </a:t>
            </a:r>
            <a:r>
              <a:rPr lang="en-US" sz="1200" dirty="0">
                <a:latin typeface="Tw Cen MT" panose="020B0602020104020603" pitchFamily="34" charset="0"/>
                <a:hlinkClick r:id="rId6"/>
              </a:rPr>
              <a:t>https://doi.org/10.1056/nejm199108293250903</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Colby, D. A. &amp; </a:t>
            </a:r>
            <a:r>
              <a:rPr lang="en-US" sz="1200" dirty="0" err="1">
                <a:latin typeface="Tw Cen MT" panose="020B0602020104020603" pitchFamily="34" charset="0"/>
              </a:rPr>
              <a:t>Shifren</a:t>
            </a:r>
            <a:r>
              <a:rPr lang="en-US" sz="1200" dirty="0">
                <a:latin typeface="Tw Cen MT" panose="020B0602020104020603" pitchFamily="34" charset="0"/>
              </a:rPr>
              <a:t>, K. (2013). Optimism, mental health, and quality of life: A study among breast cancer patients. </a:t>
            </a:r>
            <a:r>
              <a:rPr lang="en-US" sz="1200" i="1" dirty="0">
                <a:latin typeface="Tw Cen MT" panose="020B0602020104020603" pitchFamily="34" charset="0"/>
              </a:rPr>
              <a:t>Psychology, Health &amp; Medicine</a:t>
            </a:r>
            <a:r>
              <a:rPr lang="en-US" sz="1200" dirty="0">
                <a:latin typeface="Tw Cen MT" panose="020B0602020104020603" pitchFamily="34" charset="0"/>
              </a:rPr>
              <a:t>, </a:t>
            </a:r>
            <a:r>
              <a:rPr lang="en-US" sz="1200" i="1" dirty="0">
                <a:latin typeface="Tw Cen MT" panose="020B0602020104020603" pitchFamily="34" charset="0"/>
              </a:rPr>
              <a:t>18</a:t>
            </a:r>
            <a:r>
              <a:rPr lang="en-US" sz="1200" dirty="0">
                <a:latin typeface="Tw Cen MT" panose="020B0602020104020603" pitchFamily="34" charset="0"/>
              </a:rPr>
              <a:t>(1), 10–20. </a:t>
            </a:r>
            <a:r>
              <a:rPr lang="en-US" sz="1200" dirty="0">
                <a:latin typeface="Tw Cen MT" panose="020B0602020104020603" pitchFamily="34" charset="0"/>
                <a:hlinkClick r:id="rId7"/>
              </a:rPr>
              <a:t>https://doi.org/10.1080/13548506.2012.686619</a:t>
            </a:r>
            <a:endParaRPr lang="en-US" sz="1200" dirty="0">
              <a:latin typeface="Tw Cen MT" panose="020B0602020104020603" pitchFamily="34" charset="0"/>
            </a:endParaRPr>
          </a:p>
          <a:p>
            <a:pPr>
              <a:spcBef>
                <a:spcPts val="100"/>
              </a:spcBef>
              <a:spcAft>
                <a:spcPts val="600"/>
              </a:spcAft>
            </a:pP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Dohrenwend, B. P., Link, B. G., Kern, R., </a:t>
            </a:r>
            <a:r>
              <a:rPr lang="en-GB" sz="1200" dirty="0" err="1">
                <a:effectLst/>
                <a:latin typeface="Tw Cen MT" panose="020B0602020104020603" pitchFamily="34" charset="0"/>
                <a:ea typeface="Times New Roman" panose="02020603050405020304" pitchFamily="18" charset="0"/>
                <a:cs typeface="Times New Roman" panose="02020603050405020304" pitchFamily="18" charset="0"/>
              </a:rPr>
              <a:t>Shrout</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 P. E., &amp; Markowitz, J. (1990). Measuring life events: The problem of variability within event categories. </a:t>
            </a:r>
            <a:r>
              <a:rPr lang="en-GB" sz="1200" i="1" dirty="0">
                <a:effectLst/>
                <a:latin typeface="Tw Cen MT" panose="020B0602020104020603" pitchFamily="34" charset="0"/>
                <a:ea typeface="Times New Roman" panose="02020603050405020304" pitchFamily="18" charset="0"/>
                <a:cs typeface="Times New Roman" panose="02020603050405020304" pitchFamily="18" charset="0"/>
              </a:rPr>
              <a:t>Stress Medicine</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 </a:t>
            </a:r>
            <a:r>
              <a:rPr lang="en-GB" sz="1200" i="1" dirty="0">
                <a:effectLst/>
                <a:latin typeface="Tw Cen MT" panose="020B0602020104020603" pitchFamily="34" charset="0"/>
                <a:ea typeface="Times New Roman" panose="02020603050405020304" pitchFamily="18" charset="0"/>
                <a:cs typeface="Times New Roman" panose="02020603050405020304" pitchFamily="18" charset="0"/>
              </a:rPr>
              <a:t>6</a:t>
            </a:r>
            <a:r>
              <a:rPr lang="en-GB" sz="1200" dirty="0">
                <a:effectLst/>
                <a:latin typeface="Tw Cen MT" panose="020B0602020104020603" pitchFamily="34" charset="0"/>
                <a:ea typeface="Times New Roman" panose="02020603050405020304" pitchFamily="18" charset="0"/>
                <a:cs typeface="Times New Roman" panose="02020603050405020304" pitchFamily="18" charset="0"/>
              </a:rPr>
              <a:t>(3), 179–187. </a:t>
            </a:r>
            <a:r>
              <a:rPr lang="en-GB" sz="1200" u="sng" dirty="0">
                <a:solidFill>
                  <a:srgbClr val="0000FF"/>
                </a:solidFill>
                <a:effectLst/>
                <a:latin typeface="Tw Cen MT" panose="020B0602020104020603" pitchFamily="34" charset="0"/>
                <a:ea typeface="Times New Roman" panose="02020603050405020304" pitchFamily="18" charset="0"/>
                <a:cs typeface="Times New Roman" panose="02020603050405020304" pitchFamily="18" charset="0"/>
                <a:hlinkClick r:id="rId8"/>
              </a:rPr>
              <a:t>https://doi.org/10.1002/smi.2460060303</a:t>
            </a:r>
            <a:endParaRPr lang="en-GB" sz="1200" dirty="0">
              <a:effectLst/>
              <a:latin typeface="Tw Cen MT" panose="020B0602020104020603"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35</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15091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a:latin typeface="Tw Cen MT" panose="020B0602020104020603" pitchFamily="34" charset="0"/>
              </a:rPr>
              <a:t>Gouin, J.-P. &amp; </a:t>
            </a:r>
            <a:r>
              <a:rPr lang="en-US" sz="1400" dirty="0" err="1">
                <a:latin typeface="Tw Cen MT" panose="020B0602020104020603" pitchFamily="34" charset="0"/>
              </a:rPr>
              <a:t>Kiecolt</a:t>
            </a:r>
            <a:r>
              <a:rPr lang="en-US" sz="1400" dirty="0">
                <a:latin typeface="Tw Cen MT" panose="020B0602020104020603" pitchFamily="34" charset="0"/>
              </a:rPr>
              <a:t>-Glaser, J. K. (2011). The Impact of Psychological Stress on Wound Healing: Methods and Mechanisms. </a:t>
            </a:r>
            <a:r>
              <a:rPr lang="en-US" sz="1400" i="1" dirty="0">
                <a:latin typeface="Tw Cen MT" panose="020B0602020104020603" pitchFamily="34" charset="0"/>
              </a:rPr>
              <a:t>Immunology and Allergy Clinics of North America</a:t>
            </a:r>
            <a:r>
              <a:rPr lang="en-US" sz="1400" dirty="0">
                <a:latin typeface="Tw Cen MT" panose="020B0602020104020603" pitchFamily="34" charset="0"/>
              </a:rPr>
              <a:t>, </a:t>
            </a:r>
            <a:r>
              <a:rPr lang="en-US" sz="1400" i="1" dirty="0">
                <a:latin typeface="Tw Cen MT" panose="020B0602020104020603" pitchFamily="34" charset="0"/>
              </a:rPr>
              <a:t>31</a:t>
            </a:r>
            <a:r>
              <a:rPr lang="en-US" sz="1400" dirty="0">
                <a:latin typeface="Tw Cen MT" panose="020B0602020104020603" pitchFamily="34" charset="0"/>
              </a:rPr>
              <a:t>(1), 81–93. </a:t>
            </a:r>
            <a:r>
              <a:rPr lang="en-US" sz="1400" dirty="0">
                <a:latin typeface="Tw Cen MT" panose="020B0602020104020603" pitchFamily="34" charset="0"/>
                <a:hlinkClick r:id="rId3"/>
              </a:rPr>
              <a:t>https://doi.org/10.1016/j.iac.2010.09.010</a:t>
            </a:r>
            <a:endParaRPr lang="en-US"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Hill, P. L., </a:t>
            </a:r>
            <a:r>
              <a:rPr lang="en-US" sz="1400" dirty="0" err="1">
                <a:latin typeface="Tw Cen MT" panose="020B0602020104020603" pitchFamily="34" charset="0"/>
              </a:rPr>
              <a:t>Turiano</a:t>
            </a:r>
            <a:r>
              <a:rPr lang="en-US" sz="1400" dirty="0">
                <a:latin typeface="Tw Cen MT" panose="020B0602020104020603" pitchFamily="34" charset="0"/>
              </a:rPr>
              <a:t>, N. A., Hurd, M. D., </a:t>
            </a:r>
            <a:r>
              <a:rPr lang="en-US" sz="1400" dirty="0" err="1">
                <a:latin typeface="Tw Cen MT" panose="020B0602020104020603" pitchFamily="34" charset="0"/>
              </a:rPr>
              <a:t>Mroczek</a:t>
            </a:r>
            <a:r>
              <a:rPr lang="en-US" sz="1400" dirty="0">
                <a:latin typeface="Tw Cen MT" panose="020B0602020104020603" pitchFamily="34" charset="0"/>
              </a:rPr>
              <a:t>, D. K. &amp; Roberts, B. W. (2011). Conscientiousness and Longevity: An Examination of Possible Mediators. </a:t>
            </a:r>
            <a:r>
              <a:rPr lang="en-US" sz="1400" i="1" dirty="0">
                <a:latin typeface="Tw Cen MT" panose="020B0602020104020603" pitchFamily="34" charset="0"/>
              </a:rPr>
              <a:t>Health Psychology</a:t>
            </a:r>
            <a:r>
              <a:rPr lang="en-US" sz="1400" dirty="0">
                <a:latin typeface="Tw Cen MT" panose="020B0602020104020603" pitchFamily="34" charset="0"/>
              </a:rPr>
              <a:t>, </a:t>
            </a:r>
            <a:r>
              <a:rPr lang="en-US" sz="1400" i="1" dirty="0">
                <a:latin typeface="Tw Cen MT" panose="020B0602020104020603" pitchFamily="34" charset="0"/>
              </a:rPr>
              <a:t>30</a:t>
            </a:r>
            <a:r>
              <a:rPr lang="en-US" sz="1400" dirty="0">
                <a:latin typeface="Tw Cen MT" panose="020B0602020104020603" pitchFamily="34" charset="0"/>
              </a:rPr>
              <a:t>(5), 536–541. https://doi.org/10.1037/a0023859</a:t>
            </a:r>
          </a:p>
          <a:p>
            <a:pPr>
              <a:spcBef>
                <a:spcPts val="100"/>
              </a:spcBef>
              <a:spcAft>
                <a:spcPts val="600"/>
              </a:spcAft>
            </a:pPr>
            <a:r>
              <a:rPr lang="en-US" sz="1400" dirty="0">
                <a:latin typeface="Tw Cen MT" panose="020B0602020104020603" pitchFamily="34" charset="0"/>
              </a:rPr>
              <a:t>Holmes, T. H. &amp; Rahe, R. H. (1967). The social readjustment rating scale. </a:t>
            </a:r>
            <a:r>
              <a:rPr lang="en-US" sz="1400" i="1" dirty="0">
                <a:latin typeface="Tw Cen MT" panose="020B0602020104020603" pitchFamily="34" charset="0"/>
              </a:rPr>
              <a:t>Journal of Psychosomatic Research</a:t>
            </a:r>
            <a:r>
              <a:rPr lang="en-US" sz="1400" dirty="0">
                <a:latin typeface="Tw Cen MT" panose="020B0602020104020603" pitchFamily="34" charset="0"/>
              </a:rPr>
              <a:t>, </a:t>
            </a:r>
            <a:r>
              <a:rPr lang="en-US" sz="1400" i="1" dirty="0">
                <a:latin typeface="Tw Cen MT" panose="020B0602020104020603" pitchFamily="34" charset="0"/>
              </a:rPr>
              <a:t>11</a:t>
            </a:r>
            <a:r>
              <a:rPr lang="en-US" sz="1400" dirty="0">
                <a:latin typeface="Tw Cen MT" panose="020B0602020104020603" pitchFamily="34" charset="0"/>
              </a:rPr>
              <a:t>(2), 213–218. </a:t>
            </a:r>
            <a:r>
              <a:rPr lang="en-US" sz="1400" dirty="0">
                <a:latin typeface="Tw Cen MT" panose="020B0602020104020603" pitchFamily="34" charset="0"/>
                <a:hlinkClick r:id="rId4"/>
              </a:rPr>
              <a:t>https://doi.org/10.1016/0022-3999(67)90010-4</a:t>
            </a:r>
            <a:endParaRPr lang="en-US" sz="1400" dirty="0">
              <a:latin typeface="Tw Cen MT" panose="020B0602020104020603" pitchFamily="34" charset="0"/>
            </a:endParaRPr>
          </a:p>
          <a:p>
            <a:pPr>
              <a:spcBef>
                <a:spcPts val="100"/>
              </a:spcBef>
              <a:spcAft>
                <a:spcPts val="600"/>
              </a:spcAft>
            </a:pPr>
            <a:r>
              <a:rPr lang="en-US" sz="1400" dirty="0" err="1">
                <a:latin typeface="Tw Cen MT" panose="020B0602020104020603" pitchFamily="34" charset="0"/>
              </a:rPr>
              <a:t>Hudek-Knežević</a:t>
            </a:r>
            <a:r>
              <a:rPr lang="en-US" sz="1400" dirty="0">
                <a:latin typeface="Tw Cen MT" panose="020B0602020104020603" pitchFamily="34" charset="0"/>
              </a:rPr>
              <a:t>, J. &amp; </a:t>
            </a:r>
            <a:r>
              <a:rPr lang="en-US" sz="1400" dirty="0" err="1">
                <a:latin typeface="Tw Cen MT" panose="020B0602020104020603" pitchFamily="34" charset="0"/>
              </a:rPr>
              <a:t>Kardum</a:t>
            </a:r>
            <a:r>
              <a:rPr lang="en-US" sz="1400" dirty="0">
                <a:latin typeface="Tw Cen MT" panose="020B0602020104020603" pitchFamily="34" charset="0"/>
              </a:rPr>
              <a:t>, I. (2009). Five-factor Personality Dimensions and 3 Health-related Personality Constructs as Predictors of Health. </a:t>
            </a:r>
            <a:r>
              <a:rPr lang="en-US" sz="1400" i="1" dirty="0">
                <a:latin typeface="Tw Cen MT" panose="020B0602020104020603" pitchFamily="34" charset="0"/>
              </a:rPr>
              <a:t>Croatian Medical Journal</a:t>
            </a:r>
            <a:r>
              <a:rPr lang="en-US" sz="1400" dirty="0">
                <a:latin typeface="Tw Cen MT" panose="020B0602020104020603" pitchFamily="34" charset="0"/>
              </a:rPr>
              <a:t>, </a:t>
            </a:r>
            <a:r>
              <a:rPr lang="en-US" sz="1400" i="1" dirty="0">
                <a:latin typeface="Tw Cen MT" panose="020B0602020104020603" pitchFamily="34" charset="0"/>
              </a:rPr>
              <a:t>50</a:t>
            </a:r>
            <a:r>
              <a:rPr lang="en-US" sz="1400" dirty="0">
                <a:latin typeface="Tw Cen MT" panose="020B0602020104020603" pitchFamily="34" charset="0"/>
              </a:rPr>
              <a:t>(4), 394–402. https://doi.org/10.3325/cmj.2009.50.394</a:t>
            </a:r>
          </a:p>
          <a:p>
            <a:pPr>
              <a:spcBef>
                <a:spcPts val="100"/>
              </a:spcBef>
              <a:spcAft>
                <a:spcPts val="600"/>
              </a:spcAft>
            </a:pPr>
            <a:r>
              <a:rPr lang="en-US" sz="1400" dirty="0" err="1">
                <a:latin typeface="Tw Cen MT" panose="020B0602020104020603" pitchFamily="34" charset="0"/>
              </a:rPr>
              <a:t>Kesavayuth</a:t>
            </a:r>
            <a:r>
              <a:rPr lang="en-US" sz="1400" dirty="0">
                <a:latin typeface="Tw Cen MT" panose="020B0602020104020603" pitchFamily="34" charset="0"/>
              </a:rPr>
              <a:t>, D., </a:t>
            </a:r>
            <a:r>
              <a:rPr lang="en-US" sz="1400" dirty="0" err="1">
                <a:latin typeface="Tw Cen MT" panose="020B0602020104020603" pitchFamily="34" charset="0"/>
              </a:rPr>
              <a:t>Poyago-Theotoky</a:t>
            </a:r>
            <a:r>
              <a:rPr lang="en-US" sz="1400" dirty="0">
                <a:latin typeface="Tw Cen MT" panose="020B0602020104020603" pitchFamily="34" charset="0"/>
              </a:rPr>
              <a:t>, J., Tran, D. B. &amp; </a:t>
            </a:r>
            <a:r>
              <a:rPr lang="en-US" sz="1400" dirty="0" err="1">
                <a:latin typeface="Tw Cen MT" panose="020B0602020104020603" pitchFamily="34" charset="0"/>
              </a:rPr>
              <a:t>Zikos</a:t>
            </a:r>
            <a:r>
              <a:rPr lang="en-US" sz="1400" dirty="0">
                <a:latin typeface="Tw Cen MT" panose="020B0602020104020603" pitchFamily="34" charset="0"/>
              </a:rPr>
              <a:t>, V. (2020). Locus of control, health and healthcare utilization. </a:t>
            </a:r>
            <a:r>
              <a:rPr lang="en-US" sz="1400" i="1" dirty="0">
                <a:latin typeface="Tw Cen MT" panose="020B0602020104020603" pitchFamily="34" charset="0"/>
              </a:rPr>
              <a:t>Economic Modelling</a:t>
            </a:r>
            <a:r>
              <a:rPr lang="en-US" sz="1400" dirty="0">
                <a:latin typeface="Tw Cen MT" panose="020B0602020104020603" pitchFamily="34" charset="0"/>
              </a:rPr>
              <a:t>, </a:t>
            </a:r>
            <a:r>
              <a:rPr lang="en-US" sz="1400" i="1" dirty="0">
                <a:latin typeface="Tw Cen MT" panose="020B0602020104020603" pitchFamily="34" charset="0"/>
              </a:rPr>
              <a:t>86</a:t>
            </a:r>
            <a:r>
              <a:rPr lang="en-US" sz="1400" dirty="0">
                <a:latin typeface="Tw Cen MT" panose="020B0602020104020603" pitchFamily="34" charset="0"/>
              </a:rPr>
              <a:t>, 227–238. https://doi.org/10.1016/j.econmod.2019.06.014</a:t>
            </a: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36</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46428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542925" y="1155832"/>
            <a:ext cx="7913612" cy="3398762"/>
          </a:xfrm>
        </p:spPr>
        <p:txBody>
          <a:bodyPr>
            <a:noAutofit/>
          </a:bodyPr>
          <a:lstStyle/>
          <a:p>
            <a:pPr>
              <a:spcBef>
                <a:spcPts val="100"/>
              </a:spcBef>
              <a:spcAft>
                <a:spcPts val="600"/>
              </a:spcAft>
            </a:pPr>
            <a:r>
              <a:rPr lang="en-US" sz="1400" dirty="0">
                <a:latin typeface="Tw Cen MT" panose="020B0602020104020603" pitchFamily="34" charset="0"/>
              </a:rPr>
              <a:t>Lazarus, R. S. &amp; Folkman, S. (1987). Transactional theory and research on emotions and coping. </a:t>
            </a:r>
            <a:r>
              <a:rPr lang="en-US" sz="1400" i="1" dirty="0">
                <a:latin typeface="Tw Cen MT" panose="020B0602020104020603" pitchFamily="34" charset="0"/>
              </a:rPr>
              <a:t>European Journal of Personality</a:t>
            </a:r>
            <a:r>
              <a:rPr lang="en-US" sz="1400" dirty="0">
                <a:latin typeface="Tw Cen MT" panose="020B0602020104020603" pitchFamily="34" charset="0"/>
              </a:rPr>
              <a:t>, </a:t>
            </a:r>
            <a:r>
              <a:rPr lang="en-US" sz="1400" i="1" dirty="0">
                <a:latin typeface="Tw Cen MT" panose="020B0602020104020603" pitchFamily="34" charset="0"/>
              </a:rPr>
              <a:t>1</a:t>
            </a:r>
            <a:r>
              <a:rPr lang="en-US" sz="1400" dirty="0">
                <a:latin typeface="Tw Cen MT" panose="020B0602020104020603" pitchFamily="34" charset="0"/>
              </a:rPr>
              <a:t>(3), 141–169. </a:t>
            </a:r>
            <a:r>
              <a:rPr lang="en-US" sz="1400" dirty="0">
                <a:latin typeface="Tw Cen MT" panose="020B0602020104020603" pitchFamily="34" charset="0"/>
                <a:hlinkClick r:id="rId3"/>
              </a:rPr>
              <a:t>https://doi.org/10.1002/per.2410010304</a:t>
            </a:r>
            <a:endParaRPr lang="en-US"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Mavros</a:t>
            </a:r>
            <a:r>
              <a:rPr lang="en-AU" sz="1400" dirty="0">
                <a:latin typeface="Tw Cen MT" panose="020B0602020104020603" pitchFamily="34" charset="0"/>
              </a:rPr>
              <a:t>, M. N., </a:t>
            </a:r>
            <a:r>
              <a:rPr lang="en-AU" sz="1400" dirty="0" err="1">
                <a:latin typeface="Tw Cen MT" panose="020B0602020104020603" pitchFamily="34" charset="0"/>
              </a:rPr>
              <a:t>Athanasiou</a:t>
            </a:r>
            <a:r>
              <a:rPr lang="en-AU" sz="1400" dirty="0">
                <a:latin typeface="Tw Cen MT" panose="020B0602020104020603" pitchFamily="34" charset="0"/>
              </a:rPr>
              <a:t>, S., </a:t>
            </a:r>
            <a:r>
              <a:rPr lang="en-AU" sz="1400" dirty="0" err="1">
                <a:latin typeface="Tw Cen MT" panose="020B0602020104020603" pitchFamily="34" charset="0"/>
              </a:rPr>
              <a:t>Gkegkes</a:t>
            </a:r>
            <a:r>
              <a:rPr lang="en-AU" sz="1400" dirty="0">
                <a:latin typeface="Tw Cen MT" panose="020B0602020104020603" pitchFamily="34" charset="0"/>
              </a:rPr>
              <a:t>, I. D., </a:t>
            </a:r>
            <a:r>
              <a:rPr lang="en-AU" sz="1400" dirty="0" err="1">
                <a:latin typeface="Tw Cen MT" panose="020B0602020104020603" pitchFamily="34" charset="0"/>
              </a:rPr>
              <a:t>Polyzos</a:t>
            </a:r>
            <a:r>
              <a:rPr lang="en-AU" sz="1400" dirty="0">
                <a:latin typeface="Tw Cen MT" panose="020B0602020104020603" pitchFamily="34" charset="0"/>
              </a:rPr>
              <a:t>, K. A., </a:t>
            </a:r>
            <a:r>
              <a:rPr lang="en-AU" sz="1400" dirty="0" err="1">
                <a:latin typeface="Tw Cen MT" panose="020B0602020104020603" pitchFamily="34" charset="0"/>
              </a:rPr>
              <a:t>Peppas</a:t>
            </a:r>
            <a:r>
              <a:rPr lang="en-AU" sz="1400" dirty="0">
                <a:latin typeface="Tw Cen MT" panose="020B0602020104020603" pitchFamily="34" charset="0"/>
              </a:rPr>
              <a:t>, G. &amp; </a:t>
            </a:r>
            <a:r>
              <a:rPr lang="en-AU" sz="1400" dirty="0" err="1">
                <a:latin typeface="Tw Cen MT" panose="020B0602020104020603" pitchFamily="34" charset="0"/>
              </a:rPr>
              <a:t>Falagas</a:t>
            </a:r>
            <a:r>
              <a:rPr lang="en-AU" sz="1400" dirty="0">
                <a:latin typeface="Tw Cen MT" panose="020B0602020104020603" pitchFamily="34" charset="0"/>
              </a:rPr>
              <a:t>, M. E. (2011). Do Psychological Variables Affect Early Surgical Recovery? </a:t>
            </a:r>
            <a:r>
              <a:rPr lang="en-AU" sz="1400" i="1" dirty="0" err="1">
                <a:latin typeface="Tw Cen MT" panose="020B0602020104020603" pitchFamily="34" charset="0"/>
              </a:rPr>
              <a:t>PLoS</a:t>
            </a:r>
            <a:r>
              <a:rPr lang="en-AU" sz="1400" i="1" dirty="0">
                <a:latin typeface="Tw Cen MT" panose="020B0602020104020603" pitchFamily="34" charset="0"/>
              </a:rPr>
              <a:t> ONE</a:t>
            </a:r>
            <a:r>
              <a:rPr lang="en-AU" sz="1400" dirty="0">
                <a:latin typeface="Tw Cen MT" panose="020B0602020104020603" pitchFamily="34" charset="0"/>
              </a:rPr>
              <a:t>, </a:t>
            </a:r>
            <a:r>
              <a:rPr lang="en-AU" sz="1400" i="1" dirty="0">
                <a:latin typeface="Tw Cen MT" panose="020B0602020104020603" pitchFamily="34" charset="0"/>
              </a:rPr>
              <a:t>6</a:t>
            </a:r>
            <a:r>
              <a:rPr lang="en-AU" sz="1400" dirty="0">
                <a:latin typeface="Tw Cen MT" panose="020B0602020104020603" pitchFamily="34" charset="0"/>
              </a:rPr>
              <a:t>(5), e20306. </a:t>
            </a:r>
            <a:r>
              <a:rPr lang="en-AU" sz="1400" dirty="0">
                <a:latin typeface="Tw Cen MT" panose="020B0602020104020603" pitchFamily="34" charset="0"/>
                <a:hlinkClick r:id="rId4"/>
              </a:rPr>
              <a:t>https://doi.org/10.1371/journal.pone.0020306</a:t>
            </a:r>
            <a:endParaRPr lang="en-AU" sz="1400" dirty="0">
              <a:latin typeface="Tw Cen MT" panose="020B0602020104020603" pitchFamily="34" charset="0"/>
            </a:endParaRPr>
          </a:p>
          <a:p>
            <a:pPr>
              <a:spcBef>
                <a:spcPts val="100"/>
              </a:spcBef>
              <a:spcAft>
                <a:spcPts val="600"/>
              </a:spcAft>
            </a:pPr>
            <a:r>
              <a:rPr lang="en-AU" sz="1400" dirty="0">
                <a:latin typeface="Tw Cen MT" panose="020B0602020104020603" pitchFamily="34" charset="0"/>
              </a:rPr>
              <a:t>McNamara, B. J., Banks, E., </a:t>
            </a:r>
            <a:r>
              <a:rPr lang="en-AU" sz="1400" dirty="0" err="1">
                <a:latin typeface="Tw Cen MT" panose="020B0602020104020603" pitchFamily="34" charset="0"/>
              </a:rPr>
              <a:t>Gubhaju</a:t>
            </a:r>
            <a:r>
              <a:rPr lang="en-AU" sz="1400" dirty="0">
                <a:latin typeface="Tw Cen MT" panose="020B0602020104020603" pitchFamily="34" charset="0"/>
              </a:rPr>
              <a:t>, L., </a:t>
            </a:r>
            <a:r>
              <a:rPr lang="en-AU" sz="1400" dirty="0" err="1">
                <a:latin typeface="Tw Cen MT" panose="020B0602020104020603" pitchFamily="34" charset="0"/>
              </a:rPr>
              <a:t>Joshy</a:t>
            </a:r>
            <a:r>
              <a:rPr lang="en-AU" sz="1400" dirty="0">
                <a:latin typeface="Tw Cen MT" panose="020B0602020104020603" pitchFamily="34" charset="0"/>
              </a:rPr>
              <a:t>, G., Williamson, A., Raphael, B. &amp; </a:t>
            </a:r>
            <a:r>
              <a:rPr lang="en-AU" sz="1400" dirty="0" err="1">
                <a:latin typeface="Tw Cen MT" panose="020B0602020104020603" pitchFamily="34" charset="0"/>
              </a:rPr>
              <a:t>Eades</a:t>
            </a:r>
            <a:r>
              <a:rPr lang="en-AU" sz="1400" dirty="0">
                <a:latin typeface="Tw Cen MT" panose="020B0602020104020603" pitchFamily="34" charset="0"/>
              </a:rPr>
              <a:t>, S. (2018). Factors relating to high psychological distress in Indigenous Australians and their contribution to Indigenous–non-Indigenous disparities. </a:t>
            </a:r>
            <a:r>
              <a:rPr lang="en-AU" sz="1400" i="1" dirty="0">
                <a:latin typeface="Tw Cen MT" panose="020B0602020104020603" pitchFamily="34" charset="0"/>
              </a:rPr>
              <a:t>Australian and New Zealand Journal of Public Health</a:t>
            </a:r>
            <a:r>
              <a:rPr lang="en-AU" sz="1400" dirty="0">
                <a:latin typeface="Tw Cen MT" panose="020B0602020104020603" pitchFamily="34" charset="0"/>
              </a:rPr>
              <a:t>, </a:t>
            </a:r>
            <a:r>
              <a:rPr lang="en-AU" sz="1400" i="1" dirty="0">
                <a:latin typeface="Tw Cen MT" panose="020B0602020104020603" pitchFamily="34" charset="0"/>
              </a:rPr>
              <a:t>42</a:t>
            </a:r>
            <a:r>
              <a:rPr lang="en-AU" sz="1400" dirty="0">
                <a:latin typeface="Tw Cen MT" panose="020B0602020104020603" pitchFamily="34" charset="0"/>
              </a:rPr>
              <a:t>(2), 145–152. https://doi.org/10.1111/1753-6405.12766</a:t>
            </a:r>
            <a:endParaRPr lang="en-US"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Nießen</a:t>
            </a:r>
            <a:r>
              <a:rPr lang="en-AU" sz="1400" dirty="0">
                <a:latin typeface="Tw Cen MT" panose="020B0602020104020603" pitchFamily="34" charset="0"/>
              </a:rPr>
              <a:t>, D., </a:t>
            </a:r>
            <a:r>
              <a:rPr lang="en-AU" sz="1400" dirty="0" err="1">
                <a:latin typeface="Tw Cen MT" panose="020B0602020104020603" pitchFamily="34" charset="0"/>
              </a:rPr>
              <a:t>Groskurth</a:t>
            </a:r>
            <a:r>
              <a:rPr lang="en-AU" sz="1400" dirty="0">
                <a:latin typeface="Tw Cen MT" panose="020B0602020104020603" pitchFamily="34" charset="0"/>
              </a:rPr>
              <a:t>, K., Kemper, C. J., </a:t>
            </a:r>
            <a:r>
              <a:rPr lang="en-AU" sz="1400" dirty="0" err="1">
                <a:latin typeface="Tw Cen MT" panose="020B0602020104020603" pitchFamily="34" charset="0"/>
              </a:rPr>
              <a:t>Rammstedt</a:t>
            </a:r>
            <a:r>
              <a:rPr lang="en-AU" sz="1400" dirty="0">
                <a:latin typeface="Tw Cen MT" panose="020B0602020104020603" pitchFamily="34" charset="0"/>
              </a:rPr>
              <a:t>, B. &amp; Lechner, C. M. (2022). The Optimism–Pessimism Short Scale–2 (SOP2): a comprehensive validation of the English-language adaptation. </a:t>
            </a:r>
            <a:r>
              <a:rPr lang="en-AU" sz="1400" i="1" dirty="0">
                <a:latin typeface="Tw Cen MT" panose="020B0602020104020603" pitchFamily="34" charset="0"/>
              </a:rPr>
              <a:t>Measurement Instruments for the Social Sciences</a:t>
            </a:r>
            <a:r>
              <a:rPr lang="en-AU" sz="1400" dirty="0">
                <a:latin typeface="Tw Cen MT" panose="020B0602020104020603" pitchFamily="34" charset="0"/>
              </a:rPr>
              <a:t>, </a:t>
            </a:r>
            <a:r>
              <a:rPr lang="en-AU" sz="1400" i="1" dirty="0">
                <a:latin typeface="Tw Cen MT" panose="020B0602020104020603" pitchFamily="34" charset="0"/>
              </a:rPr>
              <a:t>4</a:t>
            </a:r>
            <a:r>
              <a:rPr lang="en-AU" sz="1400" dirty="0">
                <a:latin typeface="Tw Cen MT" panose="020B0602020104020603" pitchFamily="34" charset="0"/>
              </a:rPr>
              <a:t>(1), 1. https://doi.org/10.1186/s42409-021-00027-6</a:t>
            </a:r>
          </a:p>
          <a:p>
            <a:pPr>
              <a:spcBef>
                <a:spcPts val="100"/>
              </a:spcBef>
              <a:spcAft>
                <a:spcPts val="600"/>
              </a:spcAft>
            </a:pPr>
            <a:r>
              <a:rPr lang="en-AU" sz="1400" dirty="0" err="1">
                <a:latin typeface="Tw Cen MT" panose="020B0602020104020603" pitchFamily="34" charset="0"/>
              </a:rPr>
              <a:t>Obbarius</a:t>
            </a:r>
            <a:r>
              <a:rPr lang="en-AU" sz="1400" dirty="0">
                <a:latin typeface="Tw Cen MT" panose="020B0602020104020603" pitchFamily="34" charset="0"/>
              </a:rPr>
              <a:t>, N., Fischer, F., </a:t>
            </a:r>
            <a:r>
              <a:rPr lang="en-AU" sz="1400" dirty="0" err="1">
                <a:latin typeface="Tw Cen MT" panose="020B0602020104020603" pitchFamily="34" charset="0"/>
              </a:rPr>
              <a:t>Liegl</a:t>
            </a:r>
            <a:r>
              <a:rPr lang="en-AU" sz="1400" dirty="0">
                <a:latin typeface="Tw Cen MT" panose="020B0602020104020603" pitchFamily="34" charset="0"/>
              </a:rPr>
              <a:t>, G., </a:t>
            </a:r>
            <a:r>
              <a:rPr lang="en-AU" sz="1400" dirty="0" err="1">
                <a:latin typeface="Tw Cen MT" panose="020B0602020104020603" pitchFamily="34" charset="0"/>
              </a:rPr>
              <a:t>Obbarius</a:t>
            </a:r>
            <a:r>
              <a:rPr lang="en-AU" sz="1400" dirty="0">
                <a:latin typeface="Tw Cen MT" panose="020B0602020104020603" pitchFamily="34" charset="0"/>
              </a:rPr>
              <a:t>, A. &amp; Rose, M. (2021). A Modified Version of the Transactional Stress Concept According to Lazarus and Folkman Was Confirmed in a Psychosomatic Inpatient Sample. </a:t>
            </a:r>
            <a:r>
              <a:rPr lang="en-AU" sz="1400" i="1" dirty="0">
                <a:latin typeface="Tw Cen MT" panose="020B0602020104020603" pitchFamily="34" charset="0"/>
              </a:rPr>
              <a:t>Frontiers in Psychology</a:t>
            </a:r>
            <a:r>
              <a:rPr lang="en-AU" sz="1400" dirty="0">
                <a:latin typeface="Tw Cen MT" panose="020B0602020104020603" pitchFamily="34" charset="0"/>
              </a:rPr>
              <a:t>, </a:t>
            </a:r>
            <a:r>
              <a:rPr lang="en-AU" sz="1400" i="1" dirty="0">
                <a:latin typeface="Tw Cen MT" panose="020B0602020104020603" pitchFamily="34" charset="0"/>
              </a:rPr>
              <a:t>12</a:t>
            </a:r>
            <a:r>
              <a:rPr lang="en-AU" sz="1400" dirty="0">
                <a:latin typeface="Tw Cen MT" panose="020B0602020104020603" pitchFamily="34" charset="0"/>
              </a:rPr>
              <a:t>, 584333. </a:t>
            </a:r>
            <a:r>
              <a:rPr lang="en-AU" sz="1400" dirty="0">
                <a:latin typeface="Tw Cen MT" panose="020B0602020104020603" pitchFamily="34" charset="0"/>
                <a:hlinkClick r:id="rId5"/>
              </a:rPr>
              <a:t>https://doi.org/10.3389/fpsyg.2021.584333</a:t>
            </a:r>
            <a:endParaRPr lang="en-AU"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37</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874757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err="1">
                <a:latin typeface="Tw Cen MT" panose="020B0602020104020603" pitchFamily="34" charset="0"/>
              </a:rPr>
              <a:t>O’Súilleabháin</a:t>
            </a:r>
            <a:r>
              <a:rPr lang="en-US" sz="1400" dirty="0">
                <a:latin typeface="Tw Cen MT" panose="020B0602020104020603" pitchFamily="34" charset="0"/>
              </a:rPr>
              <a:t>, P. S. &amp; Hughes, B. M. (2018). Neuroticism predicts all-cause mortality over 19-years: The moderating effects on functional status, and the angiotensin-converting enzyme. </a:t>
            </a:r>
            <a:r>
              <a:rPr lang="en-US" sz="1400" i="1" dirty="0">
                <a:latin typeface="Tw Cen MT" panose="020B0602020104020603" pitchFamily="34" charset="0"/>
              </a:rPr>
              <a:t>Journal of Psychosomatic Research</a:t>
            </a:r>
            <a:r>
              <a:rPr lang="en-US" sz="1400" dirty="0">
                <a:latin typeface="Tw Cen MT" panose="020B0602020104020603" pitchFamily="34" charset="0"/>
              </a:rPr>
              <a:t>, </a:t>
            </a:r>
            <a:r>
              <a:rPr lang="en-US" sz="1400" i="1" dirty="0">
                <a:latin typeface="Tw Cen MT" panose="020B0602020104020603" pitchFamily="34" charset="0"/>
              </a:rPr>
              <a:t>110</a:t>
            </a:r>
            <a:r>
              <a:rPr lang="en-US" sz="1400" dirty="0">
                <a:latin typeface="Tw Cen MT" panose="020B0602020104020603" pitchFamily="34" charset="0"/>
              </a:rPr>
              <a:t>, 32–37. https://doi.org/10.1016/j.jpsychores.2018.04.013</a:t>
            </a:r>
            <a:endParaRPr lang="en-AU"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Qi, M., Zhou, S.-J., Guo, Z.-C., Zhang, L.-G., Min, H.-J., Li, X.-M. &amp; Chen, J.-X. (2020). The Effect of Social Support on Mental Health in Chinese Adolescents During the Outbreak of COVID-19. </a:t>
            </a:r>
            <a:r>
              <a:rPr lang="en-US" sz="1400" i="1" dirty="0">
                <a:latin typeface="Tw Cen MT" panose="020B0602020104020603" pitchFamily="34" charset="0"/>
              </a:rPr>
              <a:t>Journal of Adolescent Health</a:t>
            </a:r>
            <a:r>
              <a:rPr lang="en-US" sz="1400" dirty="0">
                <a:latin typeface="Tw Cen MT" panose="020B0602020104020603" pitchFamily="34" charset="0"/>
              </a:rPr>
              <a:t>, </a:t>
            </a:r>
            <a:r>
              <a:rPr lang="en-US" sz="1400" i="1" dirty="0">
                <a:latin typeface="Tw Cen MT" panose="020B0602020104020603" pitchFamily="34" charset="0"/>
              </a:rPr>
              <a:t>67</a:t>
            </a:r>
            <a:r>
              <a:rPr lang="en-US" sz="1400" dirty="0">
                <a:latin typeface="Tw Cen MT" panose="020B0602020104020603" pitchFamily="34" charset="0"/>
              </a:rPr>
              <a:t>(4), 514–518. https://doi.org/10.1016/j.jadohealth.2020.07.001</a:t>
            </a:r>
            <a:endParaRPr lang="en-AU" sz="1400" dirty="0">
              <a:latin typeface="Tw Cen MT" panose="020B0602020104020603" pitchFamily="34" charset="0"/>
            </a:endParaRPr>
          </a:p>
          <a:p>
            <a:pPr>
              <a:spcBef>
                <a:spcPts val="100"/>
              </a:spcBef>
              <a:spcAft>
                <a:spcPts val="600"/>
              </a:spcAft>
            </a:pPr>
            <a:r>
              <a:rPr lang="en-AU" sz="1400" dirty="0" err="1">
                <a:latin typeface="Tw Cen MT" panose="020B0602020104020603" pitchFamily="34" charset="0"/>
              </a:rPr>
              <a:t>Ramezani</a:t>
            </a:r>
            <a:r>
              <a:rPr lang="en-AU" sz="1400" dirty="0">
                <a:latin typeface="Tw Cen MT" panose="020B0602020104020603" pitchFamily="34" charset="0"/>
              </a:rPr>
              <a:t>, M., </a:t>
            </a:r>
            <a:r>
              <a:rPr lang="en-AU" sz="1400" dirty="0" err="1">
                <a:latin typeface="Tw Cen MT" panose="020B0602020104020603" pitchFamily="34" charset="0"/>
              </a:rPr>
              <a:t>Simani</a:t>
            </a:r>
            <a:r>
              <a:rPr lang="en-AU" sz="1400" dirty="0">
                <a:latin typeface="Tw Cen MT" panose="020B0602020104020603" pitchFamily="34" charset="0"/>
              </a:rPr>
              <a:t>, L., </a:t>
            </a:r>
            <a:r>
              <a:rPr lang="en-AU" sz="1400" dirty="0" err="1">
                <a:latin typeface="Tw Cen MT" panose="020B0602020104020603" pitchFamily="34" charset="0"/>
              </a:rPr>
              <a:t>Karimialavijeh</a:t>
            </a:r>
            <a:r>
              <a:rPr lang="en-AU" sz="1400" dirty="0">
                <a:latin typeface="Tw Cen MT" panose="020B0602020104020603" pitchFamily="34" charset="0"/>
              </a:rPr>
              <a:t>, E., Rezaei, O., </a:t>
            </a:r>
            <a:r>
              <a:rPr lang="en-AU" sz="1400" dirty="0" err="1">
                <a:latin typeface="Tw Cen MT" panose="020B0602020104020603" pitchFamily="34" charset="0"/>
              </a:rPr>
              <a:t>Hajiesmaeili</a:t>
            </a:r>
            <a:r>
              <a:rPr lang="en-AU" sz="1400" dirty="0">
                <a:latin typeface="Tw Cen MT" panose="020B0602020104020603" pitchFamily="34" charset="0"/>
              </a:rPr>
              <a:t>, M. &amp; </a:t>
            </a:r>
            <a:r>
              <a:rPr lang="en-AU" sz="1400" dirty="0" err="1">
                <a:latin typeface="Tw Cen MT" panose="020B0602020104020603" pitchFamily="34" charset="0"/>
              </a:rPr>
              <a:t>Pakdaman</a:t>
            </a:r>
            <a:r>
              <a:rPr lang="en-AU" sz="1400" dirty="0">
                <a:latin typeface="Tw Cen MT" panose="020B0602020104020603" pitchFamily="34" charset="0"/>
              </a:rPr>
              <a:t>, H. (2020). The Role of Anxiety and Cortisol in Outcomes of Patients With Covid-19. </a:t>
            </a:r>
            <a:r>
              <a:rPr lang="en-AU" sz="1400" i="1" dirty="0">
                <a:latin typeface="Tw Cen MT" panose="020B0602020104020603" pitchFamily="34" charset="0"/>
              </a:rPr>
              <a:t>Basic and Clinical Neuroscience</a:t>
            </a:r>
            <a:r>
              <a:rPr lang="en-AU" sz="1400" dirty="0">
                <a:latin typeface="Tw Cen MT" panose="020B0602020104020603" pitchFamily="34" charset="0"/>
              </a:rPr>
              <a:t>, </a:t>
            </a:r>
            <a:r>
              <a:rPr lang="en-AU" sz="1400" i="1" dirty="0">
                <a:latin typeface="Tw Cen MT" panose="020B0602020104020603" pitchFamily="34" charset="0"/>
              </a:rPr>
              <a:t>11</a:t>
            </a:r>
            <a:r>
              <a:rPr lang="en-AU" sz="1400" dirty="0">
                <a:latin typeface="Tw Cen MT" panose="020B0602020104020603" pitchFamily="34" charset="0"/>
              </a:rPr>
              <a:t>(2), 179–184. </a:t>
            </a:r>
            <a:r>
              <a:rPr lang="en-AU" sz="1400" dirty="0">
                <a:latin typeface="Tw Cen MT" panose="020B0602020104020603" pitchFamily="34" charset="0"/>
                <a:hlinkClick r:id="rId3"/>
              </a:rPr>
              <a:t>https://doi.org/10.32598/bcn.11.covid19.1168.2</a:t>
            </a:r>
            <a:endParaRPr lang="en-AU" sz="1400" dirty="0">
              <a:latin typeface="Tw Cen MT" panose="020B0602020104020603" pitchFamily="34" charset="0"/>
            </a:endParaRPr>
          </a:p>
          <a:p>
            <a:pPr>
              <a:spcBef>
                <a:spcPts val="100"/>
              </a:spcBef>
              <a:spcAft>
                <a:spcPts val="600"/>
              </a:spcAft>
            </a:pPr>
            <a:r>
              <a:rPr lang="en-US" sz="1400" dirty="0">
                <a:latin typeface="Tw Cen MT" panose="020B0602020104020603" pitchFamily="34" charset="0"/>
              </a:rPr>
              <a:t>Segerstrom, S. C. &amp; Miller, G. E. (2004). Psychological Stress and the Human Immune System: A Meta-Analytic Study of 30 Years of Inquiry. </a:t>
            </a:r>
            <a:r>
              <a:rPr lang="en-US" sz="1400" i="1" dirty="0">
                <a:latin typeface="Tw Cen MT" panose="020B0602020104020603" pitchFamily="34" charset="0"/>
              </a:rPr>
              <a:t>Psychological Bulletin</a:t>
            </a:r>
            <a:r>
              <a:rPr lang="en-US" sz="1400" dirty="0">
                <a:latin typeface="Tw Cen MT" panose="020B0602020104020603" pitchFamily="34" charset="0"/>
              </a:rPr>
              <a:t>, </a:t>
            </a:r>
            <a:r>
              <a:rPr lang="en-US" sz="1400" i="1" dirty="0">
                <a:latin typeface="Tw Cen MT" panose="020B0602020104020603" pitchFamily="34" charset="0"/>
              </a:rPr>
              <a:t>130</a:t>
            </a:r>
            <a:r>
              <a:rPr lang="en-US" sz="1400" dirty="0">
                <a:latin typeface="Tw Cen MT" panose="020B0602020104020603" pitchFamily="34" charset="0"/>
              </a:rPr>
              <a:t>(4), 601–630. </a:t>
            </a:r>
            <a:r>
              <a:rPr lang="en-US" sz="1400" dirty="0">
                <a:latin typeface="Tw Cen MT" panose="020B0602020104020603" pitchFamily="34" charset="0"/>
                <a:hlinkClick r:id="rId4"/>
              </a:rPr>
              <a:t>https://doi.org/10.1037/0033-2909.130.4.601</a:t>
            </a:r>
            <a:endParaRPr lang="en-US" sz="1400" dirty="0">
              <a:latin typeface="Tw Cen MT" panose="020B0602020104020603" pitchFamily="34" charset="0"/>
            </a:endParaRPr>
          </a:p>
          <a:p>
            <a:pPr>
              <a:spcBef>
                <a:spcPts val="100"/>
              </a:spcBef>
              <a:spcAft>
                <a:spcPts val="600"/>
              </a:spcAft>
            </a:pPr>
            <a:r>
              <a:rPr lang="en-AU" sz="1400" dirty="0">
                <a:latin typeface="Tw Cen MT" panose="020B0602020104020603" pitchFamily="34" charset="0"/>
              </a:rPr>
              <a:t>Steptoe, A., </a:t>
            </a:r>
            <a:r>
              <a:rPr lang="en-AU" sz="1400" dirty="0" err="1">
                <a:latin typeface="Tw Cen MT" panose="020B0602020104020603" pitchFamily="34" charset="0"/>
              </a:rPr>
              <a:t>Easterlin</a:t>
            </a:r>
            <a:r>
              <a:rPr lang="en-AU" sz="1400" dirty="0">
                <a:latin typeface="Tw Cen MT" panose="020B0602020104020603" pitchFamily="34" charset="0"/>
              </a:rPr>
              <a:t>, E. &amp; </a:t>
            </a:r>
            <a:r>
              <a:rPr lang="en-AU" sz="1400" dirty="0" err="1">
                <a:latin typeface="Tw Cen MT" panose="020B0602020104020603" pitchFamily="34" charset="0"/>
              </a:rPr>
              <a:t>Kirschbaum</a:t>
            </a:r>
            <a:r>
              <a:rPr lang="en-AU" sz="1400" dirty="0">
                <a:latin typeface="Tw Cen MT" panose="020B0602020104020603" pitchFamily="34" charset="0"/>
              </a:rPr>
              <a:t>, C. (2017). Conscientiousness, hair cortisol concentration, and health behaviour in older men and women. </a:t>
            </a:r>
            <a:r>
              <a:rPr lang="en-AU" sz="1400" i="1" dirty="0" err="1">
                <a:latin typeface="Tw Cen MT" panose="020B0602020104020603" pitchFamily="34" charset="0"/>
              </a:rPr>
              <a:t>Psychoneuroendocrinology</a:t>
            </a:r>
            <a:r>
              <a:rPr lang="en-AU" sz="1400" dirty="0">
                <a:latin typeface="Tw Cen MT" panose="020B0602020104020603" pitchFamily="34" charset="0"/>
              </a:rPr>
              <a:t>, </a:t>
            </a:r>
            <a:r>
              <a:rPr lang="en-AU" sz="1400" i="1" dirty="0">
                <a:latin typeface="Tw Cen MT" panose="020B0602020104020603" pitchFamily="34" charset="0"/>
              </a:rPr>
              <a:t>86</a:t>
            </a:r>
            <a:r>
              <a:rPr lang="en-AU" sz="1400" dirty="0">
                <a:latin typeface="Tw Cen MT" panose="020B0602020104020603" pitchFamily="34" charset="0"/>
              </a:rPr>
              <a:t>, 122–127. </a:t>
            </a:r>
            <a:r>
              <a:rPr lang="en-AU" sz="1400" dirty="0">
                <a:latin typeface="Tw Cen MT" panose="020B0602020104020603" pitchFamily="34" charset="0"/>
                <a:hlinkClick r:id="rId5"/>
              </a:rPr>
              <a:t>https://doi.org/10.1016/j.psyneuen.2017.09.016</a:t>
            </a:r>
            <a:endParaRPr lang="en-AU"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38</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2628626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US" sz="1400" dirty="0">
                <a:latin typeface="Tw Cen MT" panose="020B0602020104020603" pitchFamily="34" charset="0"/>
              </a:rPr>
              <a:t>Steptoe, A., Wright, C., Kunz-</a:t>
            </a:r>
            <a:r>
              <a:rPr lang="en-US" sz="1400" dirty="0" err="1">
                <a:latin typeface="Tw Cen MT" panose="020B0602020104020603" pitchFamily="34" charset="0"/>
              </a:rPr>
              <a:t>Ebrecht</a:t>
            </a:r>
            <a:r>
              <a:rPr lang="en-US" sz="1400" dirty="0">
                <a:latin typeface="Tw Cen MT" panose="020B0602020104020603" pitchFamily="34" charset="0"/>
              </a:rPr>
              <a:t>, S. R. &amp; </a:t>
            </a:r>
            <a:r>
              <a:rPr lang="en-US" sz="1400" dirty="0" err="1">
                <a:latin typeface="Tw Cen MT" panose="020B0602020104020603" pitchFamily="34" charset="0"/>
              </a:rPr>
              <a:t>Iliffe</a:t>
            </a:r>
            <a:r>
              <a:rPr lang="en-US" sz="1400" dirty="0">
                <a:latin typeface="Tw Cen MT" panose="020B0602020104020603" pitchFamily="34" charset="0"/>
              </a:rPr>
              <a:t>, S. (2006). Dispositional optimism and health </a:t>
            </a:r>
            <a:r>
              <a:rPr lang="en-US" sz="1400" dirty="0" err="1">
                <a:latin typeface="Tw Cen MT" panose="020B0602020104020603" pitchFamily="34" charset="0"/>
              </a:rPr>
              <a:t>behaviour</a:t>
            </a:r>
            <a:r>
              <a:rPr lang="en-US" sz="1400" dirty="0">
                <a:latin typeface="Tw Cen MT" panose="020B0602020104020603" pitchFamily="34" charset="0"/>
              </a:rPr>
              <a:t> in community-dwelling older people: Associations with healthy ageing. </a:t>
            </a:r>
            <a:r>
              <a:rPr lang="en-US" sz="1400" i="1" dirty="0">
                <a:latin typeface="Tw Cen MT" panose="020B0602020104020603" pitchFamily="34" charset="0"/>
              </a:rPr>
              <a:t>British Journal of Health Psychology</a:t>
            </a:r>
            <a:r>
              <a:rPr lang="en-US" sz="1400" dirty="0">
                <a:latin typeface="Tw Cen MT" panose="020B0602020104020603" pitchFamily="34" charset="0"/>
              </a:rPr>
              <a:t>, </a:t>
            </a:r>
            <a:r>
              <a:rPr lang="en-US" sz="1400" i="1" dirty="0">
                <a:latin typeface="Tw Cen MT" panose="020B0602020104020603" pitchFamily="34" charset="0"/>
              </a:rPr>
              <a:t>11</a:t>
            </a:r>
            <a:r>
              <a:rPr lang="en-US" sz="1400" dirty="0">
                <a:latin typeface="Tw Cen MT" panose="020B0602020104020603" pitchFamily="34" charset="0"/>
              </a:rPr>
              <a:t>(1), 71–84. https://doi.org/10.1348/135910705x42850</a:t>
            </a:r>
            <a:endParaRPr lang="en-AU" sz="1400" dirty="0">
              <a:latin typeface="Tw Cen MT" panose="020B0602020104020603" pitchFamily="34" charset="0"/>
            </a:endParaRPr>
          </a:p>
          <a:p>
            <a:pPr>
              <a:spcBef>
                <a:spcPts val="100"/>
              </a:spcBef>
              <a:spcAft>
                <a:spcPts val="600"/>
              </a:spcAft>
            </a:pPr>
            <a:r>
              <a:rPr lang="en-US" sz="1400" dirty="0" err="1">
                <a:latin typeface="Tw Cen MT" panose="020B0602020104020603" pitchFamily="34" charset="0"/>
              </a:rPr>
              <a:t>Takkouche</a:t>
            </a:r>
            <a:r>
              <a:rPr lang="en-US" sz="1400" dirty="0">
                <a:latin typeface="Tw Cen MT" panose="020B0602020104020603" pitchFamily="34" charset="0"/>
              </a:rPr>
              <a:t>, B., </a:t>
            </a:r>
            <a:r>
              <a:rPr lang="en-US" sz="1400" dirty="0" err="1">
                <a:latin typeface="Tw Cen MT" panose="020B0602020104020603" pitchFamily="34" charset="0"/>
              </a:rPr>
              <a:t>Regueira</a:t>
            </a:r>
            <a:r>
              <a:rPr lang="en-US" sz="1400" dirty="0">
                <a:latin typeface="Tw Cen MT" panose="020B0602020104020603" pitchFamily="34" charset="0"/>
              </a:rPr>
              <a:t>, C. &amp; </a:t>
            </a:r>
            <a:r>
              <a:rPr lang="en-US" sz="1400" dirty="0" err="1">
                <a:latin typeface="Tw Cen MT" panose="020B0602020104020603" pitchFamily="34" charset="0"/>
              </a:rPr>
              <a:t>Gestal</a:t>
            </a:r>
            <a:r>
              <a:rPr lang="en-US" sz="1400" dirty="0">
                <a:latin typeface="Tw Cen MT" panose="020B0602020104020603" pitchFamily="34" charset="0"/>
              </a:rPr>
              <a:t>-Otero, J. J. (2001). A Cohort Study of Stress and the Common Cold. </a:t>
            </a:r>
            <a:r>
              <a:rPr lang="en-US" sz="1400" i="1" dirty="0">
                <a:latin typeface="Tw Cen MT" panose="020B0602020104020603" pitchFamily="34" charset="0"/>
              </a:rPr>
              <a:t>Epidemiology</a:t>
            </a:r>
            <a:r>
              <a:rPr lang="en-US" sz="1400" dirty="0">
                <a:latin typeface="Tw Cen MT" panose="020B0602020104020603" pitchFamily="34" charset="0"/>
              </a:rPr>
              <a:t>, </a:t>
            </a:r>
            <a:r>
              <a:rPr lang="en-US" sz="1400" i="1" dirty="0">
                <a:latin typeface="Tw Cen MT" panose="020B0602020104020603" pitchFamily="34" charset="0"/>
              </a:rPr>
              <a:t>12</a:t>
            </a:r>
            <a:r>
              <a:rPr lang="en-US" sz="1400" dirty="0">
                <a:latin typeface="Tw Cen MT" panose="020B0602020104020603" pitchFamily="34" charset="0"/>
              </a:rPr>
              <a:t>(3), 345–349. </a:t>
            </a:r>
            <a:r>
              <a:rPr lang="en-US" sz="1400" dirty="0">
                <a:latin typeface="Tw Cen MT" panose="020B0602020104020603" pitchFamily="34" charset="0"/>
                <a:hlinkClick r:id="rId3"/>
              </a:rPr>
              <a:t>https://doi.org/10.1097/00001648-200105000-00015</a:t>
            </a:r>
            <a:endParaRPr lang="en-US" sz="1400" dirty="0">
              <a:latin typeface="Tw Cen MT" panose="020B0602020104020603" pitchFamily="34" charset="0"/>
            </a:endParaRPr>
          </a:p>
          <a:p>
            <a:pPr>
              <a:spcBef>
                <a:spcPts val="100"/>
              </a:spcBef>
              <a:spcAft>
                <a:spcPts val="600"/>
              </a:spcAft>
            </a:pPr>
            <a:r>
              <a:rPr lang="en-AU" sz="1400" b="0" i="0" dirty="0" err="1">
                <a:solidFill>
                  <a:srgbClr val="212529"/>
                </a:solidFill>
                <a:effectLst/>
                <a:latin typeface="Tw Cen MT" panose="020B0602020104020603" pitchFamily="34" charset="0"/>
              </a:rPr>
              <a:t>Uzuki</a:t>
            </a:r>
            <a:r>
              <a:rPr lang="en-AU" sz="1400" b="0" i="0" dirty="0">
                <a:solidFill>
                  <a:srgbClr val="212529"/>
                </a:solidFill>
                <a:effectLst/>
                <a:latin typeface="Tw Cen MT" panose="020B0602020104020603" pitchFamily="34" charset="0"/>
              </a:rPr>
              <a:t>, T., </a:t>
            </a:r>
            <a:r>
              <a:rPr lang="en-AU" sz="1400" b="0" i="0" dirty="0" err="1">
                <a:solidFill>
                  <a:srgbClr val="212529"/>
                </a:solidFill>
                <a:effectLst/>
                <a:latin typeface="Tw Cen MT" panose="020B0602020104020603" pitchFamily="34" charset="0"/>
              </a:rPr>
              <a:t>Konta</a:t>
            </a:r>
            <a:r>
              <a:rPr lang="en-AU" sz="1400" b="0" i="0" dirty="0">
                <a:solidFill>
                  <a:srgbClr val="212529"/>
                </a:solidFill>
                <a:effectLst/>
                <a:latin typeface="Tw Cen MT" panose="020B0602020104020603" pitchFamily="34" charset="0"/>
              </a:rPr>
              <a:t>, T., Saito, R., </a:t>
            </a:r>
            <a:r>
              <a:rPr lang="en-AU" sz="1400" b="0" i="0" dirty="0" err="1">
                <a:solidFill>
                  <a:srgbClr val="212529"/>
                </a:solidFill>
                <a:effectLst/>
                <a:latin typeface="Tw Cen MT" panose="020B0602020104020603" pitchFamily="34" charset="0"/>
              </a:rPr>
              <a:t>Sho</a:t>
            </a:r>
            <a:r>
              <a:rPr lang="en-AU" sz="1400" b="0" i="0" dirty="0">
                <a:solidFill>
                  <a:srgbClr val="212529"/>
                </a:solidFill>
                <a:effectLst/>
                <a:latin typeface="Tw Cen MT" panose="020B0602020104020603" pitchFamily="34" charset="0"/>
              </a:rPr>
              <a:t>, R., Osaki, T., </a:t>
            </a:r>
            <a:r>
              <a:rPr lang="en-AU" sz="1400" b="0" i="0" dirty="0" err="1">
                <a:solidFill>
                  <a:srgbClr val="212529"/>
                </a:solidFill>
                <a:effectLst/>
                <a:latin typeface="Tw Cen MT" panose="020B0602020104020603" pitchFamily="34" charset="0"/>
              </a:rPr>
              <a:t>Souri</a:t>
            </a:r>
            <a:r>
              <a:rPr lang="en-AU" sz="1400" b="0" i="0" dirty="0">
                <a:solidFill>
                  <a:srgbClr val="212529"/>
                </a:solidFill>
                <a:effectLst/>
                <a:latin typeface="Tw Cen MT" panose="020B0602020104020603" pitchFamily="34" charset="0"/>
              </a:rPr>
              <a:t>, M., Watanabe, M., Ishizawa, K., Yamashita, H., Ueno, Y. &amp; Kayama, T. (2020). Relationship between social support status and mortality in a community-based population: a prospective observational study (Yamagata study). </a:t>
            </a:r>
            <a:r>
              <a:rPr lang="en-AU" sz="1400" b="0" i="1" dirty="0">
                <a:solidFill>
                  <a:srgbClr val="212529"/>
                </a:solidFill>
                <a:effectLst/>
                <a:latin typeface="Tw Cen MT" panose="020B0602020104020603" pitchFamily="34" charset="0"/>
              </a:rPr>
              <a:t>BMC Public Health</a:t>
            </a:r>
            <a:r>
              <a:rPr lang="en-AU" sz="1400" b="0" i="0" dirty="0">
                <a:solidFill>
                  <a:srgbClr val="212529"/>
                </a:solidFill>
                <a:effectLst/>
                <a:latin typeface="Tw Cen MT" panose="020B0602020104020603" pitchFamily="34" charset="0"/>
              </a:rPr>
              <a:t>, </a:t>
            </a:r>
            <a:r>
              <a:rPr lang="en-AU" sz="1400" b="0" i="1" dirty="0">
                <a:solidFill>
                  <a:srgbClr val="212529"/>
                </a:solidFill>
                <a:effectLst/>
                <a:latin typeface="Tw Cen MT" panose="020B0602020104020603" pitchFamily="34" charset="0"/>
              </a:rPr>
              <a:t>20</a:t>
            </a:r>
            <a:r>
              <a:rPr lang="en-AU" sz="1400" b="0" i="0" dirty="0">
                <a:solidFill>
                  <a:srgbClr val="212529"/>
                </a:solidFill>
                <a:effectLst/>
                <a:latin typeface="Tw Cen MT" panose="020B0602020104020603" pitchFamily="34" charset="0"/>
              </a:rPr>
              <a:t>(1), 1630. </a:t>
            </a:r>
            <a:r>
              <a:rPr lang="en-AU" sz="1400" b="0" i="0" dirty="0">
                <a:solidFill>
                  <a:srgbClr val="212529"/>
                </a:solidFill>
                <a:effectLst/>
                <a:latin typeface="Tw Cen MT" panose="020B0602020104020603" pitchFamily="34" charset="0"/>
                <a:hlinkClick r:id="rId4"/>
              </a:rPr>
              <a:t>https://doi.org/10.1186/s12889-020-09752-9</a:t>
            </a:r>
            <a:endParaRPr lang="en-AU" sz="1400" b="0" i="0" dirty="0">
              <a:solidFill>
                <a:srgbClr val="212529"/>
              </a:solidFill>
              <a:effectLst/>
              <a:latin typeface="Tw Cen MT" panose="020B0602020104020603" pitchFamily="34" charset="0"/>
            </a:endParaRPr>
          </a:p>
          <a:p>
            <a:pPr>
              <a:spcBef>
                <a:spcPts val="100"/>
              </a:spcBef>
              <a:spcAft>
                <a:spcPts val="600"/>
              </a:spcAft>
            </a:pPr>
            <a:r>
              <a:rPr lang="en-US" sz="1400" dirty="0">
                <a:latin typeface="Tw Cen MT" panose="020B0602020104020603" pitchFamily="34" charset="0"/>
              </a:rPr>
              <a:t>Vila, J. (2021). Social Support and Longevity: Meta-Analysis-Based Evidence and Psychobiological Mechanisms. </a:t>
            </a:r>
            <a:r>
              <a:rPr lang="en-US" sz="1400" i="1" dirty="0">
                <a:latin typeface="Tw Cen MT" panose="020B0602020104020603" pitchFamily="34" charset="0"/>
              </a:rPr>
              <a:t>Frontiers in Psychology</a:t>
            </a:r>
            <a:r>
              <a:rPr lang="en-US" sz="1400" dirty="0">
                <a:latin typeface="Tw Cen MT" panose="020B0602020104020603" pitchFamily="34" charset="0"/>
              </a:rPr>
              <a:t>, </a:t>
            </a:r>
            <a:r>
              <a:rPr lang="en-US" sz="1400" i="1" dirty="0">
                <a:latin typeface="Tw Cen MT" panose="020B0602020104020603" pitchFamily="34" charset="0"/>
              </a:rPr>
              <a:t>12</a:t>
            </a:r>
            <a:r>
              <a:rPr lang="en-US" sz="1400" dirty="0">
                <a:latin typeface="Tw Cen MT" panose="020B0602020104020603" pitchFamily="34" charset="0"/>
              </a:rPr>
              <a:t>, 717164. https://doi.org/10.3389/fpsyg.2021.717164 </a:t>
            </a:r>
          </a:p>
          <a:p>
            <a:pPr>
              <a:spcBef>
                <a:spcPts val="100"/>
              </a:spcBef>
              <a:spcAft>
                <a:spcPts val="600"/>
              </a:spcAft>
            </a:pPr>
            <a:r>
              <a:rPr lang="en-US" sz="1400" dirty="0">
                <a:latin typeface="Tw Cen MT" panose="020B0602020104020603" pitchFamily="34" charset="0"/>
              </a:rPr>
              <a:t>Woodhead, E. L., Northrop, L. &amp; Edelstein, B. (2014). Stress, Social Support, and Burnout Among Long-Term Care Nursing Staff. </a:t>
            </a:r>
            <a:r>
              <a:rPr lang="en-US" sz="1400" i="1" dirty="0">
                <a:latin typeface="Tw Cen MT" panose="020B0602020104020603" pitchFamily="34" charset="0"/>
              </a:rPr>
              <a:t>Journal of Applied Gerontology</a:t>
            </a:r>
            <a:r>
              <a:rPr lang="en-US" sz="1400" dirty="0">
                <a:latin typeface="Tw Cen MT" panose="020B0602020104020603" pitchFamily="34" charset="0"/>
              </a:rPr>
              <a:t>, </a:t>
            </a:r>
            <a:r>
              <a:rPr lang="en-US" sz="1400" i="1" dirty="0">
                <a:latin typeface="Tw Cen MT" panose="020B0602020104020603" pitchFamily="34" charset="0"/>
              </a:rPr>
              <a:t>35</a:t>
            </a:r>
            <a:r>
              <a:rPr lang="en-US" sz="1400" dirty="0">
                <a:latin typeface="Tw Cen MT" panose="020B0602020104020603" pitchFamily="34" charset="0"/>
              </a:rPr>
              <a:t>(1), 84–105. https://doi.org</a:t>
            </a:r>
            <a:r>
              <a:rPr lang="en-US" sz="1400">
                <a:latin typeface="Tw Cen MT" panose="020B0602020104020603" pitchFamily="34" charset="0"/>
              </a:rPr>
              <a:t>/10.1177/0733464814542465</a:t>
            </a: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39</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28327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7E00A8-7937-46FC-BCF8-B97226CB8811}"/>
              </a:ext>
            </a:extLst>
          </p:cNvPr>
          <p:cNvSpPr>
            <a:spLocks noGrp="1"/>
          </p:cNvSpPr>
          <p:nvPr>
            <p:ph type="sldNum" sz="quarter" idx="12"/>
          </p:nvPr>
        </p:nvSpPr>
        <p:spPr/>
        <p:txBody>
          <a:bodyPr/>
          <a:lstStyle/>
          <a:p>
            <a:fld id="{6AA10EC0-CC52-A246-A2C3-81389B6F8C64}" type="slidenum">
              <a:rPr lang="en-US" smtClean="0">
                <a:solidFill>
                  <a:srgbClr val="002060"/>
                </a:solidFill>
              </a:rPr>
              <a:pPr/>
              <a:t>4</a:t>
            </a:fld>
            <a:endParaRPr lang="en-US" dirty="0">
              <a:solidFill>
                <a:srgbClr val="002060"/>
              </a:solidFill>
            </a:endParaRPr>
          </a:p>
        </p:txBody>
      </p:sp>
      <p:sp>
        <p:nvSpPr>
          <p:cNvPr id="4" name="Title 3">
            <a:extLst>
              <a:ext uri="{FF2B5EF4-FFF2-40B4-BE49-F238E27FC236}">
                <a16:creationId xmlns:a16="http://schemas.microsoft.com/office/drawing/2014/main" id="{84C424AC-22A5-49B6-8416-A37BE765603F}"/>
              </a:ext>
            </a:extLst>
          </p:cNvPr>
          <p:cNvSpPr>
            <a:spLocks noGrp="1"/>
          </p:cNvSpPr>
          <p:nvPr>
            <p:ph type="title"/>
          </p:nvPr>
        </p:nvSpPr>
        <p:spPr>
          <a:xfrm>
            <a:off x="890961" y="2176771"/>
            <a:ext cx="7362077" cy="789958"/>
          </a:xfrm>
        </p:spPr>
        <p:txBody>
          <a:bodyPr>
            <a:normAutofit fontScale="90000"/>
          </a:bodyPr>
          <a:lstStyle/>
          <a:p>
            <a:pPr algn="ctr"/>
            <a:r>
              <a:rPr lang="en-US" sz="5400" dirty="0">
                <a:solidFill>
                  <a:srgbClr val="002060"/>
                </a:solidFill>
              </a:rPr>
              <a:t>Block 1</a:t>
            </a:r>
            <a:br>
              <a:rPr lang="en-US" sz="5400" dirty="0">
                <a:solidFill>
                  <a:srgbClr val="002060"/>
                </a:solidFill>
              </a:rPr>
            </a:br>
            <a:br>
              <a:rPr lang="en-US" sz="5400" dirty="0">
                <a:solidFill>
                  <a:srgbClr val="002060"/>
                </a:solidFill>
              </a:rPr>
            </a:br>
            <a:r>
              <a:rPr lang="en-US" sz="4900" b="0" i="1" u="sng" dirty="0">
                <a:solidFill>
                  <a:srgbClr val="002060"/>
                </a:solidFill>
              </a:rPr>
              <a:t>Stress &amp; Illness</a:t>
            </a:r>
            <a:endParaRPr lang="en-AU" sz="5400" b="0" i="1" u="sng" dirty="0">
              <a:solidFill>
                <a:srgbClr val="002060"/>
              </a:solidFill>
            </a:endParaRPr>
          </a:p>
        </p:txBody>
      </p:sp>
    </p:spTree>
    <p:extLst>
      <p:ext uri="{BB962C8B-B14F-4D97-AF65-F5344CB8AC3E}">
        <p14:creationId xmlns:p14="http://schemas.microsoft.com/office/powerpoint/2010/main" val="421820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3764C-3C9F-4BEF-87FA-B756D665AE03}"/>
              </a:ext>
            </a:extLst>
          </p:cNvPr>
          <p:cNvSpPr>
            <a:spLocks noGrp="1"/>
          </p:cNvSpPr>
          <p:nvPr>
            <p:ph sz="half" idx="13"/>
          </p:nvPr>
        </p:nvSpPr>
        <p:spPr>
          <a:xfrm>
            <a:off x="687463" y="1155832"/>
            <a:ext cx="7769074" cy="3398762"/>
          </a:xfrm>
        </p:spPr>
        <p:txBody>
          <a:bodyPr>
            <a:noAutofit/>
          </a:bodyPr>
          <a:lstStyle/>
          <a:p>
            <a:pPr>
              <a:spcBef>
                <a:spcPts val="100"/>
              </a:spcBef>
              <a:spcAft>
                <a:spcPts val="600"/>
              </a:spcAft>
            </a:pPr>
            <a:r>
              <a:rPr lang="en-AU" sz="1400" dirty="0" err="1">
                <a:latin typeface="Tw Cen MT" panose="020B0602020104020603" pitchFamily="34" charset="0"/>
              </a:rPr>
              <a:t>Zuercher-Huerlimann</a:t>
            </a:r>
            <a:r>
              <a:rPr lang="en-AU" sz="1400" dirty="0">
                <a:latin typeface="Tw Cen MT" panose="020B0602020104020603" pitchFamily="34" charset="0"/>
              </a:rPr>
              <a:t>, E., Stewart, J. A., </a:t>
            </a:r>
            <a:r>
              <a:rPr lang="en-AU" sz="1400" dirty="0" err="1">
                <a:latin typeface="Tw Cen MT" panose="020B0602020104020603" pitchFamily="34" charset="0"/>
              </a:rPr>
              <a:t>Egloff</a:t>
            </a:r>
            <a:r>
              <a:rPr lang="en-AU" sz="1400" dirty="0">
                <a:latin typeface="Tw Cen MT" panose="020B0602020104020603" pitchFamily="34" charset="0"/>
              </a:rPr>
              <a:t>, N., </a:t>
            </a:r>
            <a:r>
              <a:rPr lang="en-AU" sz="1400" dirty="0" err="1">
                <a:latin typeface="Tw Cen MT" panose="020B0602020104020603" pitchFamily="34" charset="0"/>
              </a:rPr>
              <a:t>Känel</a:t>
            </a:r>
            <a:r>
              <a:rPr lang="en-AU" sz="1400" dirty="0">
                <a:latin typeface="Tw Cen MT" panose="020B0602020104020603" pitchFamily="34" charset="0"/>
              </a:rPr>
              <a:t>, R. von, Studer, M. &amp; </a:t>
            </a:r>
            <a:r>
              <a:rPr lang="en-AU" sz="1400" dirty="0" err="1">
                <a:latin typeface="Tw Cen MT" panose="020B0602020104020603" pitchFamily="34" charset="0"/>
              </a:rPr>
              <a:t>Holtforth</a:t>
            </a:r>
            <a:r>
              <a:rPr lang="en-AU" sz="1400" dirty="0">
                <a:latin typeface="Tw Cen MT" panose="020B0602020104020603" pitchFamily="34" charset="0"/>
              </a:rPr>
              <a:t>, M. </a:t>
            </a:r>
            <a:r>
              <a:rPr lang="en-AU" sz="1400" dirty="0" err="1">
                <a:latin typeface="Tw Cen MT" panose="020B0602020104020603" pitchFamily="34" charset="0"/>
              </a:rPr>
              <a:t>grosse</a:t>
            </a:r>
            <a:r>
              <a:rPr lang="en-AU" sz="1400" dirty="0">
                <a:latin typeface="Tw Cen MT" panose="020B0602020104020603" pitchFamily="34" charset="0"/>
              </a:rPr>
              <a:t>. (2019). Internal health locus of control as a predictor of pain reduction in multidisciplinary inpatient treatment for chronic pain: a retrospective study. </a:t>
            </a:r>
            <a:r>
              <a:rPr lang="en-AU" sz="1400" i="1" dirty="0">
                <a:latin typeface="Tw Cen MT" panose="020B0602020104020603" pitchFamily="34" charset="0"/>
              </a:rPr>
              <a:t>Journal of Pain Research</a:t>
            </a:r>
            <a:r>
              <a:rPr lang="en-AU" sz="1400" dirty="0">
                <a:latin typeface="Tw Cen MT" panose="020B0602020104020603" pitchFamily="34" charset="0"/>
              </a:rPr>
              <a:t>, </a:t>
            </a:r>
            <a:r>
              <a:rPr lang="en-AU" sz="1400" i="1" dirty="0">
                <a:latin typeface="Tw Cen MT" panose="020B0602020104020603" pitchFamily="34" charset="0"/>
              </a:rPr>
              <a:t>12</a:t>
            </a:r>
            <a:r>
              <a:rPr lang="en-AU" sz="1400" dirty="0">
                <a:latin typeface="Tw Cen MT" panose="020B0602020104020603" pitchFamily="34" charset="0"/>
              </a:rPr>
              <a:t>, 2095–2099. https://doi.org/10.2147/jpr.s189442</a:t>
            </a:r>
            <a:endParaRPr lang="en-US" sz="1400" dirty="0">
              <a:latin typeface="Tw Cen MT" panose="020B0602020104020603" pitchFamily="34" charset="0"/>
            </a:endParaRPr>
          </a:p>
        </p:txBody>
      </p:sp>
      <p:sp>
        <p:nvSpPr>
          <p:cNvPr id="3" name="Slide Number Placeholder 2">
            <a:extLst>
              <a:ext uri="{FF2B5EF4-FFF2-40B4-BE49-F238E27FC236}">
                <a16:creationId xmlns:a16="http://schemas.microsoft.com/office/drawing/2014/main" id="{DF88F999-4B40-404C-85D7-492CA6EF2C23}"/>
              </a:ext>
            </a:extLst>
          </p:cNvPr>
          <p:cNvSpPr>
            <a:spLocks noGrp="1"/>
          </p:cNvSpPr>
          <p:nvPr>
            <p:ph type="sldNum" sz="quarter" idx="12"/>
          </p:nvPr>
        </p:nvSpPr>
        <p:spPr/>
        <p:txBody>
          <a:bodyPr/>
          <a:lstStyle/>
          <a:p>
            <a:fld id="{6AA10EC0-CC52-A246-A2C3-81389B6F8C64}" type="slidenum">
              <a:rPr lang="en-US" smtClean="0"/>
              <a:pPr/>
              <a:t>40</a:t>
            </a:fld>
            <a:endParaRPr lang="en-US" dirty="0"/>
          </a:p>
        </p:txBody>
      </p:sp>
      <p:sp>
        <p:nvSpPr>
          <p:cNvPr id="4" name="Title 3">
            <a:extLst>
              <a:ext uri="{FF2B5EF4-FFF2-40B4-BE49-F238E27FC236}">
                <a16:creationId xmlns:a16="http://schemas.microsoft.com/office/drawing/2014/main" id="{F42D18C1-9CE5-4FF6-A70C-494B7A95953E}"/>
              </a:ext>
            </a:extLst>
          </p:cNvPr>
          <p:cNvSpPr>
            <a:spLocks noGrp="1"/>
          </p:cNvSpPr>
          <p:nvPr>
            <p:ph type="title"/>
          </p:nvPr>
        </p:nvSpPr>
        <p:spPr>
          <a:xfrm>
            <a:off x="402571" y="365874"/>
            <a:ext cx="7362077" cy="789958"/>
          </a:xfrm>
        </p:spPr>
        <p:txBody>
          <a:bodyPr>
            <a:normAutofit/>
          </a:bodyPr>
          <a:lstStyle/>
          <a:p>
            <a:r>
              <a:rPr lang="en-US" dirty="0">
                <a:solidFill>
                  <a:srgbClr val="002060"/>
                </a:solidFill>
              </a:rPr>
              <a:t>References</a:t>
            </a:r>
            <a:endParaRPr lang="en-AU" dirty="0">
              <a:solidFill>
                <a:srgbClr val="002060"/>
              </a:solidFill>
            </a:endParaRPr>
          </a:p>
        </p:txBody>
      </p:sp>
    </p:spTree>
    <p:extLst>
      <p:ext uri="{BB962C8B-B14F-4D97-AF65-F5344CB8AC3E}">
        <p14:creationId xmlns:p14="http://schemas.microsoft.com/office/powerpoint/2010/main" val="1595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latin typeface="Tw Cen MT" panose="020B0602020104020603" pitchFamily="34" charset="0"/>
              </a:rPr>
              <a:pPr/>
              <a:t>5</a:t>
            </a:fld>
            <a:endParaRPr lang="en-US" dirty="0">
              <a:latin typeface="Tw Cen MT" panose="020B0602020104020603" pitchFamily="34" charset="0"/>
            </a:endParaRPr>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816915" y="1283676"/>
            <a:ext cx="3582038" cy="1499104"/>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Tw Cen MT" panose="020B0602020104020603" pitchFamily="34" charset="0"/>
            </a:endParaRPr>
          </a:p>
          <a:p>
            <a:pPr marL="0" indent="0">
              <a:lnSpc>
                <a:spcPct val="150000"/>
              </a:lnSpc>
              <a:spcBef>
                <a:spcPts val="100"/>
              </a:spcBef>
              <a:buNone/>
            </a:pPr>
            <a:endParaRPr lang="en-US" sz="1600" dirty="0">
              <a:latin typeface="Tw Cen MT" panose="020B0602020104020603" pitchFamily="34" charset="0"/>
            </a:endParaRPr>
          </a:p>
          <a:p>
            <a:pPr marL="0" indent="0">
              <a:spcBef>
                <a:spcPts val="100"/>
              </a:spcBef>
              <a:spcAft>
                <a:spcPts val="1200"/>
              </a:spcAft>
              <a:buNone/>
            </a:pPr>
            <a:r>
              <a:rPr lang="en-US" sz="1600" dirty="0">
                <a:latin typeface="Tw Cen MT" panose="020B0602020104020603" pitchFamily="34" charset="0"/>
              </a:rPr>
              <a:t>Typically studied &amp; conceptualized in three ways:</a:t>
            </a:r>
          </a:p>
          <a:p>
            <a:pPr>
              <a:spcBef>
                <a:spcPts val="100"/>
              </a:spcBef>
              <a:spcAft>
                <a:spcPts val="600"/>
              </a:spcAft>
            </a:pPr>
            <a:r>
              <a:rPr lang="en-US" sz="1400" dirty="0">
                <a:latin typeface="Tw Cen MT" panose="020B0602020104020603" pitchFamily="34" charset="0"/>
              </a:rPr>
              <a:t>As a stimulus or event external to the individual</a:t>
            </a:r>
          </a:p>
          <a:p>
            <a:pPr>
              <a:spcBef>
                <a:spcPts val="100"/>
              </a:spcBef>
              <a:spcAft>
                <a:spcPts val="600"/>
              </a:spcAft>
            </a:pPr>
            <a:r>
              <a:rPr lang="en-US" sz="1400" dirty="0">
                <a:latin typeface="Tw Cen MT" panose="020B0602020104020603" pitchFamily="34" charset="0"/>
              </a:rPr>
              <a:t>As an interaction between a stimulus event &amp; the cognitive &amp; emotional characteristics of the individual</a:t>
            </a:r>
          </a:p>
          <a:p>
            <a:pPr>
              <a:spcBef>
                <a:spcPts val="100"/>
              </a:spcBef>
              <a:spcAft>
                <a:spcPts val="600"/>
              </a:spcAft>
            </a:pPr>
            <a:r>
              <a:rPr lang="en-US" sz="1400" dirty="0">
                <a:latin typeface="Tw Cen MT" panose="020B0602020104020603" pitchFamily="34" charset="0"/>
              </a:rPr>
              <a:t>As a physiological reaction</a:t>
            </a:r>
          </a:p>
          <a:p>
            <a:pPr>
              <a:spcBef>
                <a:spcPts val="100"/>
              </a:spcBef>
              <a:spcAft>
                <a:spcPts val="600"/>
              </a:spcAft>
            </a:pPr>
            <a:endParaRPr lang="en-US" sz="1600" dirty="0">
              <a:latin typeface="Tw Cen MT" panose="020B0602020104020603" pitchFamily="34" charset="0"/>
            </a:endParaRPr>
          </a:p>
          <a:p>
            <a:pPr>
              <a:spcBef>
                <a:spcPts val="100"/>
              </a:spcBef>
              <a:spcAft>
                <a:spcPts val="600"/>
              </a:spcAf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539750" indent="-182563">
              <a:lnSpc>
                <a:spcPct val="150000"/>
              </a:lnSpc>
              <a:spcBef>
                <a:spcPts val="100"/>
              </a:spcBef>
              <a:buFontTx/>
              <a:buChar char="-"/>
              <a:tabLst>
                <a:tab pos="539750" algn="l"/>
              </a:tabLst>
            </a:pPr>
            <a:endParaRPr lang="en-US" sz="1400" dirty="0">
              <a:latin typeface="Tw Cen MT" panose="020B0602020104020603" pitchFamily="34" charset="0"/>
            </a:endParaRPr>
          </a:p>
          <a:p>
            <a:pPr marL="0" indent="0" algn="ctr">
              <a:spcBef>
                <a:spcPts val="600"/>
              </a:spcBef>
              <a:buNone/>
            </a:pPr>
            <a:endParaRPr lang="en-US" sz="1400" dirty="0">
              <a:latin typeface="Tw Cen MT" panose="020B0602020104020603" pitchFamily="34"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latin typeface="Tw Cen MT" panose="020B0602020104020603" pitchFamily="34" charset="0"/>
              </a:rPr>
              <a:t>Stress &amp; illness</a:t>
            </a:r>
            <a:br>
              <a:rPr lang="en-US" sz="3600" dirty="0">
                <a:solidFill>
                  <a:srgbClr val="002060"/>
                </a:solidFill>
                <a:latin typeface="Tw Cen MT" panose="020B0602020104020603" pitchFamily="34" charset="0"/>
              </a:rPr>
            </a:br>
            <a:endParaRPr lang="en-AU" sz="2000" dirty="0">
              <a:solidFill>
                <a:srgbClr val="002060"/>
              </a:solidFill>
              <a:latin typeface="Tw Cen MT" panose="020B0602020104020603" pitchFamily="34" charset="0"/>
            </a:endParaRPr>
          </a:p>
        </p:txBody>
      </p:sp>
      <p:pic>
        <p:nvPicPr>
          <p:cNvPr id="1026" name="Picture 2" descr="woman biting pencil while sitting on chair in front of computer during daytime">
            <a:extLst>
              <a:ext uri="{FF2B5EF4-FFF2-40B4-BE49-F238E27FC236}">
                <a16:creationId xmlns:a16="http://schemas.microsoft.com/office/drawing/2014/main" id="{EA055B9D-C5FD-446B-96F2-9184472F0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296" y="2996565"/>
            <a:ext cx="2632359" cy="1755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g covered with blanket on bedspread">
            <a:extLst>
              <a:ext uri="{FF2B5EF4-FFF2-40B4-BE49-F238E27FC236}">
                <a16:creationId xmlns:a16="http://schemas.microsoft.com/office/drawing/2014/main" id="{73C0B4F8-AFD5-4624-9131-89546D7DA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95" y="1204952"/>
            <a:ext cx="2632359" cy="175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6</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512455" y="1599766"/>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00"/>
              </a:spcBef>
              <a:spcAft>
                <a:spcPts val="600"/>
              </a:spcAft>
              <a:buNone/>
            </a:pPr>
            <a:r>
              <a:rPr lang="en-US" sz="1400" dirty="0">
                <a:latin typeface="Tw Cen MT" panose="020B0602020104020603" pitchFamily="34" charset="0"/>
              </a:rPr>
              <a:t>Stress can be considered as the response to an event or events</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b="1" dirty="0">
                <a:latin typeface="Tw Cen MT" panose="020B0602020104020603" pitchFamily="34" charset="0"/>
              </a:rPr>
              <a:t>Life events theory </a:t>
            </a:r>
            <a:r>
              <a:rPr lang="en-US" sz="1400" dirty="0">
                <a:latin typeface="Tw Cen MT" panose="020B0602020104020603" pitchFamily="34" charset="0"/>
              </a:rPr>
              <a:t>(Holmes &amp; Rahe, 1967):</a:t>
            </a:r>
          </a:p>
          <a:p>
            <a:pPr>
              <a:spcBef>
                <a:spcPts val="100"/>
              </a:spcBef>
              <a:spcAft>
                <a:spcPts val="600"/>
              </a:spcAft>
            </a:pPr>
            <a:r>
              <a:rPr lang="en-US" sz="1200" dirty="0">
                <a:latin typeface="Tw Cen MT" panose="020B0602020104020603" pitchFamily="34" charset="0"/>
              </a:rPr>
              <a:t>Various life events disrupt our lives in some way (i.e., they are stressful)</a:t>
            </a:r>
          </a:p>
          <a:p>
            <a:pPr>
              <a:spcBef>
                <a:spcPts val="100"/>
              </a:spcBef>
              <a:spcAft>
                <a:spcPts val="600"/>
              </a:spcAft>
            </a:pPr>
            <a:r>
              <a:rPr lang="en-US" sz="1200" dirty="0">
                <a:latin typeface="Tw Cen MT" panose="020B0602020104020603" pitchFamily="34" charset="0"/>
              </a:rPr>
              <a:t>Social readjustment: </a:t>
            </a:r>
            <a:r>
              <a:rPr lang="en-US" sz="1200" i="1" dirty="0">
                <a:latin typeface="Tw Cen MT" panose="020B0602020104020603" pitchFamily="34" charset="0"/>
              </a:rPr>
              <a:t>The intensity &amp; length of time necessary to accommodate a life event, regardless of the desirability of the event</a:t>
            </a:r>
            <a:endParaRPr lang="en-US" sz="1200" dirty="0">
              <a:latin typeface="Tw Cen MT" panose="020B0602020104020603" pitchFamily="34" charset="0"/>
            </a:endParaRPr>
          </a:p>
          <a:p>
            <a:pPr>
              <a:spcBef>
                <a:spcPts val="100"/>
              </a:spcBef>
              <a:spcAft>
                <a:spcPts val="600"/>
              </a:spcAft>
            </a:pPr>
            <a:r>
              <a:rPr lang="en-US" sz="1200" dirty="0">
                <a:latin typeface="Tw Cen MT" panose="020B0602020104020603" pitchFamily="34" charset="0"/>
              </a:rPr>
              <a:t>Life events have a cumulative effect on stress levels</a:t>
            </a: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sp>
        <p:nvSpPr>
          <p:cNvPr id="21" name="Rectangle: Rounded Corners 20">
            <a:extLst>
              <a:ext uri="{FF2B5EF4-FFF2-40B4-BE49-F238E27FC236}">
                <a16:creationId xmlns:a16="http://schemas.microsoft.com/office/drawing/2014/main" id="{3577181E-7FAD-4C32-A809-CFA45F59FC5A}"/>
              </a:ext>
            </a:extLst>
          </p:cNvPr>
          <p:cNvSpPr/>
          <p:nvPr/>
        </p:nvSpPr>
        <p:spPr>
          <a:xfrm>
            <a:off x="5016500" y="1745650"/>
            <a:ext cx="3475345" cy="2760532"/>
          </a:xfrm>
          <a:custGeom>
            <a:avLst/>
            <a:gdLst>
              <a:gd name="connsiteX0" fmla="*/ 0 w 3475345"/>
              <a:gd name="connsiteY0" fmla="*/ 460098 h 2760532"/>
              <a:gd name="connsiteX1" fmla="*/ 460098 w 3475345"/>
              <a:gd name="connsiteY1" fmla="*/ 0 h 2760532"/>
              <a:gd name="connsiteX2" fmla="*/ 971128 w 3475345"/>
              <a:gd name="connsiteY2" fmla="*/ 0 h 2760532"/>
              <a:gd name="connsiteX3" fmla="*/ 1482158 w 3475345"/>
              <a:gd name="connsiteY3" fmla="*/ 0 h 2760532"/>
              <a:gd name="connsiteX4" fmla="*/ 1916533 w 3475345"/>
              <a:gd name="connsiteY4" fmla="*/ 0 h 2760532"/>
              <a:gd name="connsiteX5" fmla="*/ 2478666 w 3475345"/>
              <a:gd name="connsiteY5" fmla="*/ 0 h 2760532"/>
              <a:gd name="connsiteX6" fmla="*/ 3015247 w 3475345"/>
              <a:gd name="connsiteY6" fmla="*/ 0 h 2760532"/>
              <a:gd name="connsiteX7" fmla="*/ 3475345 w 3475345"/>
              <a:gd name="connsiteY7" fmla="*/ 460098 h 2760532"/>
              <a:gd name="connsiteX8" fmla="*/ 3475345 w 3475345"/>
              <a:gd name="connsiteY8" fmla="*/ 864972 h 2760532"/>
              <a:gd name="connsiteX9" fmla="*/ 3475345 w 3475345"/>
              <a:gd name="connsiteY9" fmla="*/ 1361863 h 2760532"/>
              <a:gd name="connsiteX10" fmla="*/ 3475345 w 3475345"/>
              <a:gd name="connsiteY10" fmla="*/ 1785140 h 2760532"/>
              <a:gd name="connsiteX11" fmla="*/ 3475345 w 3475345"/>
              <a:gd name="connsiteY11" fmla="*/ 2300434 h 2760532"/>
              <a:gd name="connsiteX12" fmla="*/ 3015247 w 3475345"/>
              <a:gd name="connsiteY12" fmla="*/ 2760532 h 2760532"/>
              <a:gd name="connsiteX13" fmla="*/ 2580872 w 3475345"/>
              <a:gd name="connsiteY13" fmla="*/ 2760532 h 2760532"/>
              <a:gd name="connsiteX14" fmla="*/ 2069842 w 3475345"/>
              <a:gd name="connsiteY14" fmla="*/ 2760532 h 2760532"/>
              <a:gd name="connsiteX15" fmla="*/ 1635467 w 3475345"/>
              <a:gd name="connsiteY15" fmla="*/ 2760532 h 2760532"/>
              <a:gd name="connsiteX16" fmla="*/ 1201091 w 3475345"/>
              <a:gd name="connsiteY16" fmla="*/ 2760532 h 2760532"/>
              <a:gd name="connsiteX17" fmla="*/ 460098 w 3475345"/>
              <a:gd name="connsiteY17" fmla="*/ 2760532 h 2760532"/>
              <a:gd name="connsiteX18" fmla="*/ 0 w 3475345"/>
              <a:gd name="connsiteY18" fmla="*/ 2300434 h 2760532"/>
              <a:gd name="connsiteX19" fmla="*/ 0 w 3475345"/>
              <a:gd name="connsiteY19" fmla="*/ 1803543 h 2760532"/>
              <a:gd name="connsiteX20" fmla="*/ 0 w 3475345"/>
              <a:gd name="connsiteY20" fmla="*/ 1325056 h 2760532"/>
              <a:gd name="connsiteX21" fmla="*/ 0 w 3475345"/>
              <a:gd name="connsiteY21" fmla="*/ 920182 h 2760532"/>
              <a:gd name="connsiteX22" fmla="*/ 0 w 3475345"/>
              <a:gd name="connsiteY22" fmla="*/ 460098 h 27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5345" h="2760532" fill="none" extrusionOk="0">
                <a:moveTo>
                  <a:pt x="0" y="460098"/>
                </a:moveTo>
                <a:cubicBezTo>
                  <a:pt x="-23087" y="193223"/>
                  <a:pt x="248025" y="-29417"/>
                  <a:pt x="460098" y="0"/>
                </a:cubicBezTo>
                <a:cubicBezTo>
                  <a:pt x="672279" y="-8608"/>
                  <a:pt x="861327" y="41081"/>
                  <a:pt x="971128" y="0"/>
                </a:cubicBezTo>
                <a:cubicBezTo>
                  <a:pt x="1080929" y="-41081"/>
                  <a:pt x="1279413" y="61169"/>
                  <a:pt x="1482158" y="0"/>
                </a:cubicBezTo>
                <a:cubicBezTo>
                  <a:pt x="1684903" y="-61169"/>
                  <a:pt x="1827677" y="7176"/>
                  <a:pt x="1916533" y="0"/>
                </a:cubicBezTo>
                <a:cubicBezTo>
                  <a:pt x="2005389" y="-7176"/>
                  <a:pt x="2238373" y="17766"/>
                  <a:pt x="2478666" y="0"/>
                </a:cubicBezTo>
                <a:cubicBezTo>
                  <a:pt x="2718959" y="-17766"/>
                  <a:pt x="2765390" y="24280"/>
                  <a:pt x="3015247" y="0"/>
                </a:cubicBezTo>
                <a:cubicBezTo>
                  <a:pt x="3251591" y="8007"/>
                  <a:pt x="3463779" y="252376"/>
                  <a:pt x="3475345" y="460098"/>
                </a:cubicBezTo>
                <a:cubicBezTo>
                  <a:pt x="3508621" y="617838"/>
                  <a:pt x="3441234" y="737299"/>
                  <a:pt x="3475345" y="864972"/>
                </a:cubicBezTo>
                <a:cubicBezTo>
                  <a:pt x="3509456" y="992645"/>
                  <a:pt x="3471277" y="1142527"/>
                  <a:pt x="3475345" y="1361863"/>
                </a:cubicBezTo>
                <a:cubicBezTo>
                  <a:pt x="3479413" y="1581199"/>
                  <a:pt x="3429025" y="1663766"/>
                  <a:pt x="3475345" y="1785140"/>
                </a:cubicBezTo>
                <a:cubicBezTo>
                  <a:pt x="3521665" y="1906514"/>
                  <a:pt x="3436496" y="2057953"/>
                  <a:pt x="3475345" y="2300434"/>
                </a:cubicBezTo>
                <a:cubicBezTo>
                  <a:pt x="3464222" y="2560201"/>
                  <a:pt x="3270818" y="2770454"/>
                  <a:pt x="3015247" y="2760532"/>
                </a:cubicBezTo>
                <a:cubicBezTo>
                  <a:pt x="2848420" y="2810679"/>
                  <a:pt x="2776562" y="2713074"/>
                  <a:pt x="2580872" y="2760532"/>
                </a:cubicBezTo>
                <a:cubicBezTo>
                  <a:pt x="2385183" y="2807990"/>
                  <a:pt x="2322981" y="2736920"/>
                  <a:pt x="2069842" y="2760532"/>
                </a:cubicBezTo>
                <a:cubicBezTo>
                  <a:pt x="1816703" y="2784144"/>
                  <a:pt x="1796743" y="2724590"/>
                  <a:pt x="1635467" y="2760532"/>
                </a:cubicBezTo>
                <a:cubicBezTo>
                  <a:pt x="1474191" y="2796474"/>
                  <a:pt x="1362912" y="2759713"/>
                  <a:pt x="1201091" y="2760532"/>
                </a:cubicBezTo>
                <a:cubicBezTo>
                  <a:pt x="1039270" y="2761351"/>
                  <a:pt x="797405" y="2680619"/>
                  <a:pt x="460098" y="2760532"/>
                </a:cubicBezTo>
                <a:cubicBezTo>
                  <a:pt x="227770" y="2757786"/>
                  <a:pt x="18020" y="2543316"/>
                  <a:pt x="0" y="2300434"/>
                </a:cubicBezTo>
                <a:cubicBezTo>
                  <a:pt x="-41934" y="2126221"/>
                  <a:pt x="23690" y="1968702"/>
                  <a:pt x="0" y="1803543"/>
                </a:cubicBezTo>
                <a:cubicBezTo>
                  <a:pt x="-23690" y="1638384"/>
                  <a:pt x="21653" y="1433513"/>
                  <a:pt x="0" y="1325056"/>
                </a:cubicBezTo>
                <a:cubicBezTo>
                  <a:pt x="-21653" y="1216599"/>
                  <a:pt x="43598" y="1097959"/>
                  <a:pt x="0" y="920182"/>
                </a:cubicBezTo>
                <a:cubicBezTo>
                  <a:pt x="-43598" y="742405"/>
                  <a:pt x="17508" y="669802"/>
                  <a:pt x="0" y="460098"/>
                </a:cubicBezTo>
                <a:close/>
              </a:path>
              <a:path w="3475345" h="2760532" stroke="0" extrusionOk="0">
                <a:moveTo>
                  <a:pt x="0" y="460098"/>
                </a:moveTo>
                <a:cubicBezTo>
                  <a:pt x="-18338" y="173217"/>
                  <a:pt x="249679" y="-13069"/>
                  <a:pt x="460098" y="0"/>
                </a:cubicBezTo>
                <a:cubicBezTo>
                  <a:pt x="647944" y="-12744"/>
                  <a:pt x="740233" y="43734"/>
                  <a:pt x="971128" y="0"/>
                </a:cubicBezTo>
                <a:cubicBezTo>
                  <a:pt x="1202023" y="-43734"/>
                  <a:pt x="1224181" y="26977"/>
                  <a:pt x="1405503" y="0"/>
                </a:cubicBezTo>
                <a:cubicBezTo>
                  <a:pt x="1586825" y="-26977"/>
                  <a:pt x="1684045" y="31451"/>
                  <a:pt x="1839878" y="0"/>
                </a:cubicBezTo>
                <a:cubicBezTo>
                  <a:pt x="1995711" y="-31451"/>
                  <a:pt x="2207706" y="16257"/>
                  <a:pt x="2299805" y="0"/>
                </a:cubicBezTo>
                <a:cubicBezTo>
                  <a:pt x="2391904" y="-16257"/>
                  <a:pt x="2800170" y="70257"/>
                  <a:pt x="3015247" y="0"/>
                </a:cubicBezTo>
                <a:cubicBezTo>
                  <a:pt x="3242024" y="-3420"/>
                  <a:pt x="3418623" y="191915"/>
                  <a:pt x="3475345" y="460098"/>
                </a:cubicBezTo>
                <a:cubicBezTo>
                  <a:pt x="3476646" y="622038"/>
                  <a:pt x="3435884" y="804873"/>
                  <a:pt x="3475345" y="920182"/>
                </a:cubicBezTo>
                <a:cubicBezTo>
                  <a:pt x="3514806" y="1035491"/>
                  <a:pt x="3436306" y="1264064"/>
                  <a:pt x="3475345" y="1380266"/>
                </a:cubicBezTo>
                <a:cubicBezTo>
                  <a:pt x="3514384" y="1496468"/>
                  <a:pt x="3450387" y="1767273"/>
                  <a:pt x="3475345" y="1877157"/>
                </a:cubicBezTo>
                <a:cubicBezTo>
                  <a:pt x="3500303" y="1987041"/>
                  <a:pt x="3456342" y="2130488"/>
                  <a:pt x="3475345" y="2300434"/>
                </a:cubicBezTo>
                <a:cubicBezTo>
                  <a:pt x="3496302" y="2539287"/>
                  <a:pt x="3319451" y="2710760"/>
                  <a:pt x="3015247" y="2760532"/>
                </a:cubicBezTo>
                <a:cubicBezTo>
                  <a:pt x="2784898" y="2777944"/>
                  <a:pt x="2640168" y="2749672"/>
                  <a:pt x="2504217" y="2760532"/>
                </a:cubicBezTo>
                <a:cubicBezTo>
                  <a:pt x="2368266" y="2771392"/>
                  <a:pt x="2222694" y="2741301"/>
                  <a:pt x="1942084" y="2760532"/>
                </a:cubicBezTo>
                <a:cubicBezTo>
                  <a:pt x="1661474" y="2779763"/>
                  <a:pt x="1666463" y="2739328"/>
                  <a:pt x="1507709" y="2760532"/>
                </a:cubicBezTo>
                <a:cubicBezTo>
                  <a:pt x="1348955" y="2781736"/>
                  <a:pt x="1202598" y="2711203"/>
                  <a:pt x="1047782" y="2760532"/>
                </a:cubicBezTo>
                <a:cubicBezTo>
                  <a:pt x="892966" y="2809861"/>
                  <a:pt x="752067" y="2733538"/>
                  <a:pt x="460098" y="2760532"/>
                </a:cubicBezTo>
                <a:cubicBezTo>
                  <a:pt x="207810" y="2718472"/>
                  <a:pt x="-27975" y="2584404"/>
                  <a:pt x="0" y="2300434"/>
                </a:cubicBezTo>
                <a:cubicBezTo>
                  <a:pt x="-56740" y="2163189"/>
                  <a:pt x="51158" y="1981951"/>
                  <a:pt x="0" y="1803543"/>
                </a:cubicBezTo>
                <a:cubicBezTo>
                  <a:pt x="-51158" y="1625135"/>
                  <a:pt x="14744" y="1535388"/>
                  <a:pt x="0" y="1398669"/>
                </a:cubicBezTo>
                <a:cubicBezTo>
                  <a:pt x="-14744" y="1261950"/>
                  <a:pt x="1930" y="1138017"/>
                  <a:pt x="0" y="975392"/>
                </a:cubicBezTo>
                <a:cubicBezTo>
                  <a:pt x="-1930" y="812767"/>
                  <a:pt x="34323" y="656257"/>
                  <a:pt x="0" y="460098"/>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Key tenets of this approach</a:t>
            </a:r>
          </a:p>
          <a:p>
            <a:pPr marL="171450" indent="-171450">
              <a:spcAft>
                <a:spcPts val="1200"/>
              </a:spcAft>
              <a:buFont typeface="Arial" panose="020B0604020202020204" pitchFamily="34" charset="0"/>
              <a:buChar char="•"/>
            </a:pPr>
            <a:r>
              <a:rPr lang="en-US" sz="1200" dirty="0">
                <a:latin typeface="Tw Cen MT" panose="020B0602020104020603" pitchFamily="34" charset="0"/>
              </a:rPr>
              <a:t>Events can be objectively labelled &amp; measured (e.g., retiring) </a:t>
            </a:r>
          </a:p>
          <a:p>
            <a:pPr marL="171450" indent="-171450">
              <a:spcAft>
                <a:spcPts val="1200"/>
              </a:spcAft>
              <a:buFont typeface="Arial" panose="020B0604020202020204" pitchFamily="34" charset="0"/>
              <a:buChar char="•"/>
            </a:pPr>
            <a:r>
              <a:rPr lang="en-US" sz="1200" dirty="0">
                <a:latin typeface="Tw Cen MT" panose="020B0602020104020603" pitchFamily="34" charset="0"/>
              </a:rPr>
              <a:t>Components can be measured (e.g., proximity to event)</a:t>
            </a:r>
          </a:p>
          <a:p>
            <a:pPr marL="171450" indent="-171450">
              <a:spcAft>
                <a:spcPts val="1200"/>
              </a:spcAft>
              <a:buFont typeface="Arial" panose="020B0604020202020204" pitchFamily="34" charset="0"/>
              <a:buChar char="•"/>
            </a:pPr>
            <a:r>
              <a:rPr lang="en-US" sz="1200" dirty="0">
                <a:latin typeface="Tw Cen MT" panose="020B0602020104020603" pitchFamily="34" charset="0"/>
              </a:rPr>
              <a:t>Can include seemingly negative (e.g., divorce) and positive (e.g., marriage) events.</a:t>
            </a:r>
          </a:p>
          <a:p>
            <a:pPr marL="171450" indent="-171450">
              <a:spcAft>
                <a:spcPts val="1200"/>
              </a:spcAft>
              <a:buFont typeface="Arial" panose="020B0604020202020204" pitchFamily="34" charset="0"/>
              <a:buChar char="•"/>
            </a:pPr>
            <a:r>
              <a:rPr lang="en-US" sz="1200" dirty="0">
                <a:latin typeface="Tw Cen MT" panose="020B0602020104020603" pitchFamily="34" charset="0"/>
              </a:rPr>
              <a:t>Often involves studying catastrophic events (e.g., 9/11, natural disasters) &amp; major life events (e.g., new job, holidays)</a:t>
            </a:r>
          </a:p>
          <a:p>
            <a:pPr>
              <a:spcAft>
                <a:spcPts val="1200"/>
              </a:spcAft>
            </a:pPr>
            <a:endParaRPr lang="en-US" sz="1200" dirty="0">
              <a:latin typeface="Tw Cen MT" panose="020B0602020104020603" pitchFamily="34" charset="0"/>
            </a:endParaRPr>
          </a:p>
        </p:txBody>
      </p:sp>
    </p:spTree>
    <p:extLst>
      <p:ext uri="{BB962C8B-B14F-4D97-AF65-F5344CB8AC3E}">
        <p14:creationId xmlns:p14="http://schemas.microsoft.com/office/powerpoint/2010/main" val="2696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7</a:t>
            </a:fld>
            <a:endParaRPr lang="en-US" dirty="0"/>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203492"/>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graphicFrame>
        <p:nvGraphicFramePr>
          <p:cNvPr id="2" name="Table 3">
            <a:extLst>
              <a:ext uri="{FF2B5EF4-FFF2-40B4-BE49-F238E27FC236}">
                <a16:creationId xmlns:a16="http://schemas.microsoft.com/office/drawing/2014/main" id="{40043608-01BD-4ADD-A28F-FFD110EE0B84}"/>
              </a:ext>
            </a:extLst>
          </p:cNvPr>
          <p:cNvGraphicFramePr>
            <a:graphicFrameLocks noGrp="1"/>
          </p:cNvGraphicFramePr>
          <p:nvPr>
            <p:extLst>
              <p:ext uri="{D42A27DB-BD31-4B8C-83A1-F6EECF244321}">
                <p14:modId xmlns:p14="http://schemas.microsoft.com/office/powerpoint/2010/main" val="2952821751"/>
              </p:ext>
            </p:extLst>
          </p:nvPr>
        </p:nvGraphicFramePr>
        <p:xfrm>
          <a:off x="3638549" y="177813"/>
          <a:ext cx="4445000" cy="4846320"/>
        </p:xfrm>
        <a:graphic>
          <a:graphicData uri="http://schemas.openxmlformats.org/drawingml/2006/table">
            <a:tbl>
              <a:tblPr firstRow="1" bandRow="1">
                <a:tableStyleId>{2A488322-F2BA-4B5B-9748-0D474271808F}</a:tableStyleId>
              </a:tblPr>
              <a:tblGrid>
                <a:gridCol w="2598445">
                  <a:extLst>
                    <a:ext uri="{9D8B030D-6E8A-4147-A177-3AD203B41FA5}">
                      <a16:colId xmlns:a16="http://schemas.microsoft.com/office/drawing/2014/main" val="1172415555"/>
                    </a:ext>
                  </a:extLst>
                </a:gridCol>
                <a:gridCol w="1846555">
                  <a:extLst>
                    <a:ext uri="{9D8B030D-6E8A-4147-A177-3AD203B41FA5}">
                      <a16:colId xmlns:a16="http://schemas.microsoft.com/office/drawing/2014/main" val="2381575184"/>
                    </a:ext>
                  </a:extLst>
                </a:gridCol>
              </a:tblGrid>
              <a:tr h="363115">
                <a:tc gridSpan="2">
                  <a:txBody>
                    <a:bodyPr/>
                    <a:lstStyle/>
                    <a:p>
                      <a:r>
                        <a:rPr lang="en-AU" sz="1100" dirty="0">
                          <a:latin typeface="Tw Cen MT" panose="020B0602020104020603" pitchFamily="34" charset="0"/>
                        </a:rPr>
                        <a:t>Representative life event items from the Social Readjustment Rating Scale </a:t>
                      </a:r>
                      <a:r>
                        <a:rPr lang="en-US" sz="1050" dirty="0">
                          <a:latin typeface="Tw Cen MT" panose="020B0602020104020603" pitchFamily="34" charset="0"/>
                        </a:rPr>
                        <a:t>(Holmes &amp; Rahe, 1967)</a:t>
                      </a:r>
                      <a:endParaRPr lang="en-AU" sz="1100" dirty="0">
                        <a:latin typeface="Tw Cen MT" panose="020B0602020104020603" pitchFamily="34" charset="0"/>
                      </a:endParaRPr>
                    </a:p>
                  </a:txBody>
                  <a:tcPr>
                    <a:solidFill>
                      <a:srgbClr val="002060"/>
                    </a:solidFill>
                  </a:tcPr>
                </a:tc>
                <a:tc hMerge="1">
                  <a:txBody>
                    <a:bodyPr/>
                    <a:lstStyle/>
                    <a:p>
                      <a:endParaRPr lang="en-AU" dirty="0"/>
                    </a:p>
                  </a:txBody>
                  <a:tcPr/>
                </a:tc>
                <a:extLst>
                  <a:ext uri="{0D108BD9-81ED-4DB2-BD59-A6C34878D82A}">
                    <a16:rowId xmlns:a16="http://schemas.microsoft.com/office/drawing/2014/main" val="1516245613"/>
                  </a:ext>
                </a:extLst>
              </a:tr>
              <a:tr h="220463">
                <a:tc>
                  <a:txBody>
                    <a:bodyPr/>
                    <a:lstStyle/>
                    <a:p>
                      <a:r>
                        <a:rPr lang="en-AU" sz="1100" dirty="0">
                          <a:latin typeface="Tw Cen MT" panose="020B0602020104020603" pitchFamily="34" charset="0"/>
                        </a:rPr>
                        <a:t>Event</a:t>
                      </a:r>
                    </a:p>
                  </a:txBody>
                  <a:tcPr/>
                </a:tc>
                <a:tc>
                  <a:txBody>
                    <a:bodyPr/>
                    <a:lstStyle/>
                    <a:p>
                      <a:pPr algn="ctr"/>
                      <a:r>
                        <a:rPr lang="en-AU" sz="1100" dirty="0">
                          <a:latin typeface="Tw Cen MT" panose="020B0602020104020603" pitchFamily="34" charset="0"/>
                        </a:rPr>
                        <a:t>LCU rating (1-100)</a:t>
                      </a:r>
                    </a:p>
                  </a:txBody>
                  <a:tcPr/>
                </a:tc>
                <a:extLst>
                  <a:ext uri="{0D108BD9-81ED-4DB2-BD59-A6C34878D82A}">
                    <a16:rowId xmlns:a16="http://schemas.microsoft.com/office/drawing/2014/main" val="3369705707"/>
                  </a:ext>
                </a:extLst>
              </a:tr>
              <a:tr h="168589">
                <a:tc>
                  <a:txBody>
                    <a:bodyPr/>
                    <a:lstStyle/>
                    <a:p>
                      <a:pPr marL="0" indent="0">
                        <a:buFont typeface="+mj-lt"/>
                        <a:buNone/>
                      </a:pPr>
                      <a:r>
                        <a:rPr lang="en-AU" sz="700" dirty="0">
                          <a:latin typeface="Tw Cen MT" panose="020B0602020104020603" pitchFamily="34" charset="0"/>
                        </a:rPr>
                        <a:t>Death of a spouse</a:t>
                      </a:r>
                    </a:p>
                  </a:txBody>
                  <a:tcPr/>
                </a:tc>
                <a:tc>
                  <a:txBody>
                    <a:bodyPr/>
                    <a:lstStyle/>
                    <a:p>
                      <a:pPr algn="ctr"/>
                      <a:r>
                        <a:rPr lang="en-AU" sz="700" dirty="0">
                          <a:latin typeface="Tw Cen MT" panose="020B0602020104020603" pitchFamily="34" charset="0"/>
                        </a:rPr>
                        <a:t>100</a:t>
                      </a:r>
                    </a:p>
                  </a:txBody>
                  <a:tcPr/>
                </a:tc>
                <a:extLst>
                  <a:ext uri="{0D108BD9-81ED-4DB2-BD59-A6C34878D82A}">
                    <a16:rowId xmlns:a16="http://schemas.microsoft.com/office/drawing/2014/main" val="2368307882"/>
                  </a:ext>
                </a:extLst>
              </a:tr>
              <a:tr h="168589">
                <a:tc>
                  <a:txBody>
                    <a:bodyPr/>
                    <a:lstStyle/>
                    <a:p>
                      <a:pPr marL="0" indent="0">
                        <a:buFont typeface="+mj-lt"/>
                        <a:buNone/>
                      </a:pPr>
                      <a:r>
                        <a:rPr lang="en-AU" sz="700" dirty="0">
                          <a:latin typeface="Tw Cen MT" panose="020B0602020104020603" pitchFamily="34" charset="0"/>
                        </a:rPr>
                        <a:t>Divorce</a:t>
                      </a:r>
                    </a:p>
                  </a:txBody>
                  <a:tcPr/>
                </a:tc>
                <a:tc>
                  <a:txBody>
                    <a:bodyPr/>
                    <a:lstStyle/>
                    <a:p>
                      <a:pPr algn="ctr"/>
                      <a:r>
                        <a:rPr lang="en-AU" sz="700" dirty="0">
                          <a:latin typeface="Tw Cen MT" panose="020B0602020104020603" pitchFamily="34" charset="0"/>
                        </a:rPr>
                        <a:t>75</a:t>
                      </a:r>
                    </a:p>
                  </a:txBody>
                  <a:tcPr/>
                </a:tc>
                <a:extLst>
                  <a:ext uri="{0D108BD9-81ED-4DB2-BD59-A6C34878D82A}">
                    <a16:rowId xmlns:a16="http://schemas.microsoft.com/office/drawing/2014/main" val="4024958126"/>
                  </a:ext>
                </a:extLst>
              </a:tr>
              <a:tr h="168589">
                <a:tc>
                  <a:txBody>
                    <a:bodyPr/>
                    <a:lstStyle/>
                    <a:p>
                      <a:pPr marL="0" indent="0">
                        <a:buFont typeface="+mj-lt"/>
                        <a:buNone/>
                      </a:pPr>
                      <a:r>
                        <a:rPr lang="en-AU" sz="700" dirty="0">
                          <a:latin typeface="Tw Cen MT" panose="020B0602020104020603" pitchFamily="34" charset="0"/>
                        </a:rPr>
                        <a:t>Death of a close family member</a:t>
                      </a:r>
                    </a:p>
                  </a:txBody>
                  <a:tcPr/>
                </a:tc>
                <a:tc>
                  <a:txBody>
                    <a:bodyPr/>
                    <a:lstStyle/>
                    <a:p>
                      <a:pPr algn="ctr"/>
                      <a:r>
                        <a:rPr lang="en-AU" sz="700" dirty="0">
                          <a:latin typeface="Tw Cen MT" panose="020B0602020104020603" pitchFamily="34" charset="0"/>
                        </a:rPr>
                        <a:t>63</a:t>
                      </a:r>
                    </a:p>
                  </a:txBody>
                  <a:tcPr/>
                </a:tc>
                <a:extLst>
                  <a:ext uri="{0D108BD9-81ED-4DB2-BD59-A6C34878D82A}">
                    <a16:rowId xmlns:a16="http://schemas.microsoft.com/office/drawing/2014/main" val="1934022160"/>
                  </a:ext>
                </a:extLst>
              </a:tr>
              <a:tr h="168589">
                <a:tc>
                  <a:txBody>
                    <a:bodyPr/>
                    <a:lstStyle/>
                    <a:p>
                      <a:pPr marL="0" indent="0">
                        <a:buFont typeface="+mj-lt"/>
                        <a:buNone/>
                      </a:pPr>
                      <a:r>
                        <a:rPr lang="en-AU" sz="700" dirty="0">
                          <a:latin typeface="Tw Cen MT" panose="020B0602020104020603" pitchFamily="34" charset="0"/>
                        </a:rPr>
                        <a:t>Personal injury or illness</a:t>
                      </a:r>
                    </a:p>
                  </a:txBody>
                  <a:tcPr/>
                </a:tc>
                <a:tc>
                  <a:txBody>
                    <a:bodyPr/>
                    <a:lstStyle/>
                    <a:p>
                      <a:pPr algn="ctr"/>
                      <a:r>
                        <a:rPr lang="en-AU" sz="700" dirty="0">
                          <a:latin typeface="Tw Cen MT" panose="020B0602020104020603" pitchFamily="34" charset="0"/>
                        </a:rPr>
                        <a:t>53</a:t>
                      </a:r>
                    </a:p>
                  </a:txBody>
                  <a:tcPr/>
                </a:tc>
                <a:extLst>
                  <a:ext uri="{0D108BD9-81ED-4DB2-BD59-A6C34878D82A}">
                    <a16:rowId xmlns:a16="http://schemas.microsoft.com/office/drawing/2014/main" val="847985946"/>
                  </a:ext>
                </a:extLst>
              </a:tr>
              <a:tr h="168589">
                <a:tc>
                  <a:txBody>
                    <a:bodyPr/>
                    <a:lstStyle/>
                    <a:p>
                      <a:pPr marL="0" indent="0">
                        <a:buFont typeface="+mj-lt"/>
                        <a:buNone/>
                      </a:pPr>
                      <a:r>
                        <a:rPr lang="en-AU" sz="700" dirty="0">
                          <a:latin typeface="Tw Cen MT" panose="020B0602020104020603" pitchFamily="34" charset="0"/>
                        </a:rPr>
                        <a:t>Marriage</a:t>
                      </a:r>
                    </a:p>
                  </a:txBody>
                  <a:tcPr/>
                </a:tc>
                <a:tc>
                  <a:txBody>
                    <a:bodyPr/>
                    <a:lstStyle/>
                    <a:p>
                      <a:pPr algn="ctr"/>
                      <a:r>
                        <a:rPr lang="en-AU" sz="700" dirty="0">
                          <a:latin typeface="Tw Cen MT" panose="020B0602020104020603" pitchFamily="34" charset="0"/>
                        </a:rPr>
                        <a:t>50</a:t>
                      </a:r>
                    </a:p>
                  </a:txBody>
                  <a:tcPr/>
                </a:tc>
                <a:extLst>
                  <a:ext uri="{0D108BD9-81ED-4DB2-BD59-A6C34878D82A}">
                    <a16:rowId xmlns:a16="http://schemas.microsoft.com/office/drawing/2014/main" val="1530074224"/>
                  </a:ext>
                </a:extLst>
              </a:tr>
              <a:tr h="168589">
                <a:tc>
                  <a:txBody>
                    <a:bodyPr/>
                    <a:lstStyle/>
                    <a:p>
                      <a:pPr marL="0" indent="0">
                        <a:buFont typeface="+mj-lt"/>
                        <a:buNone/>
                      </a:pPr>
                      <a:r>
                        <a:rPr lang="en-AU" sz="700" dirty="0">
                          <a:latin typeface="Tw Cen MT" panose="020B0602020104020603" pitchFamily="34" charset="0"/>
                        </a:rPr>
                        <a:t>Being fired from work</a:t>
                      </a:r>
                    </a:p>
                  </a:txBody>
                  <a:tcPr/>
                </a:tc>
                <a:tc>
                  <a:txBody>
                    <a:bodyPr/>
                    <a:lstStyle/>
                    <a:p>
                      <a:pPr algn="ctr"/>
                      <a:r>
                        <a:rPr lang="en-AU" sz="700" dirty="0">
                          <a:latin typeface="Tw Cen MT" panose="020B0602020104020603" pitchFamily="34" charset="0"/>
                        </a:rPr>
                        <a:t>47</a:t>
                      </a:r>
                    </a:p>
                  </a:txBody>
                  <a:tcPr/>
                </a:tc>
                <a:extLst>
                  <a:ext uri="{0D108BD9-81ED-4DB2-BD59-A6C34878D82A}">
                    <a16:rowId xmlns:a16="http://schemas.microsoft.com/office/drawing/2014/main" val="547666197"/>
                  </a:ext>
                </a:extLst>
              </a:tr>
              <a:tr h="168589">
                <a:tc>
                  <a:txBody>
                    <a:bodyPr/>
                    <a:lstStyle/>
                    <a:p>
                      <a:pPr marL="0" indent="0">
                        <a:buFont typeface="+mj-lt"/>
                        <a:buNone/>
                      </a:pPr>
                      <a:r>
                        <a:rPr lang="en-AU" sz="700" dirty="0">
                          <a:latin typeface="Tw Cen MT" panose="020B0602020104020603" pitchFamily="34" charset="0"/>
                        </a:rPr>
                        <a:t>Retirement</a:t>
                      </a:r>
                    </a:p>
                  </a:txBody>
                  <a:tcPr/>
                </a:tc>
                <a:tc>
                  <a:txBody>
                    <a:bodyPr/>
                    <a:lstStyle/>
                    <a:p>
                      <a:pPr algn="ctr"/>
                      <a:r>
                        <a:rPr lang="en-AU" sz="700" dirty="0">
                          <a:latin typeface="Tw Cen MT" panose="020B0602020104020603" pitchFamily="34" charset="0"/>
                        </a:rPr>
                        <a:t>45</a:t>
                      </a:r>
                    </a:p>
                  </a:txBody>
                  <a:tcPr/>
                </a:tc>
                <a:extLst>
                  <a:ext uri="{0D108BD9-81ED-4DB2-BD59-A6C34878D82A}">
                    <a16:rowId xmlns:a16="http://schemas.microsoft.com/office/drawing/2014/main" val="3858224283"/>
                  </a:ext>
                </a:extLst>
              </a:tr>
              <a:tr h="168589">
                <a:tc>
                  <a:txBody>
                    <a:bodyPr/>
                    <a:lstStyle/>
                    <a:p>
                      <a:pPr marL="0" indent="0">
                        <a:buFont typeface="+mj-lt"/>
                        <a:buNone/>
                      </a:pPr>
                      <a:r>
                        <a:rPr lang="en-AU" sz="700" dirty="0">
                          <a:latin typeface="Tw Cen MT" panose="020B0602020104020603" pitchFamily="34" charset="0"/>
                        </a:rPr>
                        <a:t>Major change in the health or behaviour of a family member</a:t>
                      </a:r>
                    </a:p>
                  </a:txBody>
                  <a:tcPr/>
                </a:tc>
                <a:tc>
                  <a:txBody>
                    <a:bodyPr/>
                    <a:lstStyle/>
                    <a:p>
                      <a:pPr algn="ctr"/>
                      <a:r>
                        <a:rPr lang="en-AU" sz="700" dirty="0">
                          <a:latin typeface="Tw Cen MT" panose="020B0602020104020603" pitchFamily="34" charset="0"/>
                        </a:rPr>
                        <a:t>44</a:t>
                      </a:r>
                    </a:p>
                  </a:txBody>
                  <a:tcPr/>
                </a:tc>
                <a:extLst>
                  <a:ext uri="{0D108BD9-81ED-4DB2-BD59-A6C34878D82A}">
                    <a16:rowId xmlns:a16="http://schemas.microsoft.com/office/drawing/2014/main" val="2088585887"/>
                  </a:ext>
                </a:extLst>
              </a:tr>
              <a:tr h="168589">
                <a:tc>
                  <a:txBody>
                    <a:bodyPr/>
                    <a:lstStyle/>
                    <a:p>
                      <a:pPr marL="0" indent="0">
                        <a:buFont typeface="+mj-lt"/>
                        <a:buNone/>
                      </a:pPr>
                      <a:r>
                        <a:rPr lang="en-AU" sz="700" dirty="0">
                          <a:latin typeface="Tw Cen MT" panose="020B0602020104020603" pitchFamily="34" charset="0"/>
                        </a:rPr>
                        <a:t>Pregnancy</a:t>
                      </a:r>
                    </a:p>
                  </a:txBody>
                  <a:tcPr/>
                </a:tc>
                <a:tc>
                  <a:txBody>
                    <a:bodyPr/>
                    <a:lstStyle/>
                    <a:p>
                      <a:pPr algn="ctr"/>
                      <a:r>
                        <a:rPr lang="en-AU" sz="700" dirty="0">
                          <a:latin typeface="Tw Cen MT" panose="020B0602020104020603" pitchFamily="34" charset="0"/>
                        </a:rPr>
                        <a:t>40</a:t>
                      </a:r>
                    </a:p>
                  </a:txBody>
                  <a:tcPr/>
                </a:tc>
                <a:extLst>
                  <a:ext uri="{0D108BD9-81ED-4DB2-BD59-A6C34878D82A}">
                    <a16:rowId xmlns:a16="http://schemas.microsoft.com/office/drawing/2014/main" val="485412959"/>
                  </a:ext>
                </a:extLst>
              </a:tr>
              <a:tr h="168589">
                <a:tc>
                  <a:txBody>
                    <a:bodyPr/>
                    <a:lstStyle/>
                    <a:p>
                      <a:pPr marL="0" indent="0">
                        <a:buFont typeface="+mj-lt"/>
                        <a:buNone/>
                      </a:pPr>
                      <a:r>
                        <a:rPr lang="en-AU" sz="700" dirty="0">
                          <a:latin typeface="Tw Cen MT" panose="020B0602020104020603" pitchFamily="34" charset="0"/>
                        </a:rPr>
                        <a:t>Sex difficulties</a:t>
                      </a:r>
                    </a:p>
                  </a:txBody>
                  <a:tcPr/>
                </a:tc>
                <a:tc>
                  <a:txBody>
                    <a:bodyPr/>
                    <a:lstStyle/>
                    <a:p>
                      <a:pPr algn="ctr"/>
                      <a:r>
                        <a:rPr lang="en-AU" sz="700" dirty="0">
                          <a:latin typeface="Tw Cen MT" panose="020B0602020104020603" pitchFamily="34" charset="0"/>
                        </a:rPr>
                        <a:t>39</a:t>
                      </a:r>
                    </a:p>
                  </a:txBody>
                  <a:tcPr/>
                </a:tc>
                <a:extLst>
                  <a:ext uri="{0D108BD9-81ED-4DB2-BD59-A6C34878D82A}">
                    <a16:rowId xmlns:a16="http://schemas.microsoft.com/office/drawing/2014/main" val="3090745913"/>
                  </a:ext>
                </a:extLst>
              </a:tr>
              <a:tr h="168589">
                <a:tc>
                  <a:txBody>
                    <a:bodyPr/>
                    <a:lstStyle/>
                    <a:p>
                      <a:pPr marL="0" indent="0">
                        <a:buFont typeface="+mj-lt"/>
                        <a:buNone/>
                      </a:pPr>
                      <a:r>
                        <a:rPr lang="en-AU" sz="700" dirty="0">
                          <a:latin typeface="Tw Cen MT" panose="020B0602020104020603" pitchFamily="34" charset="0"/>
                        </a:rPr>
                        <a:t>Death of a close friend</a:t>
                      </a:r>
                    </a:p>
                  </a:txBody>
                  <a:tcPr/>
                </a:tc>
                <a:tc>
                  <a:txBody>
                    <a:bodyPr/>
                    <a:lstStyle/>
                    <a:p>
                      <a:pPr algn="ctr"/>
                      <a:r>
                        <a:rPr lang="en-AU" sz="700" dirty="0">
                          <a:latin typeface="Tw Cen MT" panose="020B0602020104020603" pitchFamily="34" charset="0"/>
                        </a:rPr>
                        <a:t>37</a:t>
                      </a:r>
                    </a:p>
                  </a:txBody>
                  <a:tcPr/>
                </a:tc>
                <a:extLst>
                  <a:ext uri="{0D108BD9-81ED-4DB2-BD59-A6C34878D82A}">
                    <a16:rowId xmlns:a16="http://schemas.microsoft.com/office/drawing/2014/main" val="3992914236"/>
                  </a:ext>
                </a:extLst>
              </a:tr>
              <a:tr h="168589">
                <a:tc>
                  <a:txBody>
                    <a:bodyPr/>
                    <a:lstStyle/>
                    <a:p>
                      <a:pPr marL="0" indent="0">
                        <a:buFont typeface="+mj-lt"/>
                        <a:buNone/>
                      </a:pPr>
                      <a:r>
                        <a:rPr lang="en-AU" sz="700" dirty="0">
                          <a:latin typeface="Tw Cen MT" panose="020B0602020104020603" pitchFamily="34" charset="0"/>
                        </a:rPr>
                        <a:t>Change to a different job </a:t>
                      </a:r>
                    </a:p>
                  </a:txBody>
                  <a:tcPr/>
                </a:tc>
                <a:tc>
                  <a:txBody>
                    <a:bodyPr/>
                    <a:lstStyle/>
                    <a:p>
                      <a:pPr algn="ctr"/>
                      <a:r>
                        <a:rPr lang="en-AU" sz="700" dirty="0">
                          <a:latin typeface="Tw Cen MT" panose="020B0602020104020603" pitchFamily="34" charset="0"/>
                        </a:rPr>
                        <a:t>36</a:t>
                      </a:r>
                    </a:p>
                  </a:txBody>
                  <a:tcPr/>
                </a:tc>
                <a:extLst>
                  <a:ext uri="{0D108BD9-81ED-4DB2-BD59-A6C34878D82A}">
                    <a16:rowId xmlns:a16="http://schemas.microsoft.com/office/drawing/2014/main" val="3622294191"/>
                  </a:ext>
                </a:extLst>
              </a:tr>
              <a:tr h="168589">
                <a:tc>
                  <a:txBody>
                    <a:bodyPr/>
                    <a:lstStyle/>
                    <a:p>
                      <a:pPr marL="0" indent="0">
                        <a:buFont typeface="+mj-lt"/>
                        <a:buNone/>
                      </a:pPr>
                      <a:r>
                        <a:rPr lang="en-AU" sz="700" dirty="0">
                          <a:latin typeface="Tw Cen MT" panose="020B0602020104020603" pitchFamily="34" charset="0"/>
                        </a:rPr>
                        <a:t>Foreclosure of mortgage or loan</a:t>
                      </a:r>
                    </a:p>
                  </a:txBody>
                  <a:tcPr/>
                </a:tc>
                <a:tc>
                  <a:txBody>
                    <a:bodyPr/>
                    <a:lstStyle/>
                    <a:p>
                      <a:pPr algn="ctr"/>
                      <a:r>
                        <a:rPr lang="en-AU" sz="700" dirty="0">
                          <a:latin typeface="Tw Cen MT" panose="020B0602020104020603" pitchFamily="34" charset="0"/>
                        </a:rPr>
                        <a:t>30</a:t>
                      </a:r>
                    </a:p>
                  </a:txBody>
                  <a:tcPr/>
                </a:tc>
                <a:extLst>
                  <a:ext uri="{0D108BD9-81ED-4DB2-BD59-A6C34878D82A}">
                    <a16:rowId xmlns:a16="http://schemas.microsoft.com/office/drawing/2014/main" val="3457906543"/>
                  </a:ext>
                </a:extLst>
              </a:tr>
              <a:tr h="168589">
                <a:tc>
                  <a:txBody>
                    <a:bodyPr/>
                    <a:lstStyle/>
                    <a:p>
                      <a:pPr marL="0" indent="0">
                        <a:buFont typeface="+mj-lt"/>
                        <a:buNone/>
                      </a:pPr>
                      <a:r>
                        <a:rPr lang="en-AU" sz="700" dirty="0">
                          <a:latin typeface="Tw Cen MT" panose="020B0602020104020603" pitchFamily="34" charset="0"/>
                        </a:rPr>
                        <a:t>Son or daughter leaving home</a:t>
                      </a:r>
                    </a:p>
                  </a:txBody>
                  <a:tcPr/>
                </a:tc>
                <a:tc>
                  <a:txBody>
                    <a:bodyPr/>
                    <a:lstStyle/>
                    <a:p>
                      <a:pPr algn="ctr"/>
                      <a:r>
                        <a:rPr lang="en-AU" sz="700" dirty="0">
                          <a:latin typeface="Tw Cen MT" panose="020B0602020104020603" pitchFamily="34" charset="0"/>
                        </a:rPr>
                        <a:t>29</a:t>
                      </a:r>
                    </a:p>
                  </a:txBody>
                  <a:tcPr/>
                </a:tc>
                <a:extLst>
                  <a:ext uri="{0D108BD9-81ED-4DB2-BD59-A6C34878D82A}">
                    <a16:rowId xmlns:a16="http://schemas.microsoft.com/office/drawing/2014/main" val="1472291222"/>
                  </a:ext>
                </a:extLst>
              </a:tr>
              <a:tr h="168589">
                <a:tc>
                  <a:txBody>
                    <a:bodyPr/>
                    <a:lstStyle/>
                    <a:p>
                      <a:pPr marL="0" indent="0">
                        <a:buFont typeface="+mj-lt"/>
                        <a:buNone/>
                      </a:pPr>
                      <a:r>
                        <a:rPr lang="en-AU" sz="700" dirty="0">
                          <a:latin typeface="Tw Cen MT" panose="020B0602020104020603" pitchFamily="34" charset="0"/>
                        </a:rPr>
                        <a:t>In-law troubles</a:t>
                      </a:r>
                    </a:p>
                  </a:txBody>
                  <a:tcPr/>
                </a:tc>
                <a:tc>
                  <a:txBody>
                    <a:bodyPr/>
                    <a:lstStyle/>
                    <a:p>
                      <a:pPr algn="ctr"/>
                      <a:r>
                        <a:rPr lang="en-AU" sz="700" dirty="0">
                          <a:latin typeface="Tw Cen MT" panose="020B0602020104020603" pitchFamily="34" charset="0"/>
                        </a:rPr>
                        <a:t>29</a:t>
                      </a:r>
                    </a:p>
                  </a:txBody>
                  <a:tcPr/>
                </a:tc>
                <a:extLst>
                  <a:ext uri="{0D108BD9-81ED-4DB2-BD59-A6C34878D82A}">
                    <a16:rowId xmlns:a16="http://schemas.microsoft.com/office/drawing/2014/main" val="1669159923"/>
                  </a:ext>
                </a:extLst>
              </a:tr>
              <a:tr h="168589">
                <a:tc>
                  <a:txBody>
                    <a:bodyPr/>
                    <a:lstStyle/>
                    <a:p>
                      <a:pPr marL="0" indent="0">
                        <a:buFont typeface="+mj-lt"/>
                        <a:buNone/>
                      </a:pPr>
                      <a:r>
                        <a:rPr lang="en-AU" sz="700" dirty="0">
                          <a:latin typeface="Tw Cen MT" panose="020B0602020104020603" pitchFamily="34" charset="0"/>
                        </a:rPr>
                        <a:t>Outstanding personal achievement</a:t>
                      </a:r>
                    </a:p>
                  </a:txBody>
                  <a:tcPr/>
                </a:tc>
                <a:tc>
                  <a:txBody>
                    <a:bodyPr/>
                    <a:lstStyle/>
                    <a:p>
                      <a:pPr algn="ctr"/>
                      <a:r>
                        <a:rPr lang="en-AU" sz="700" dirty="0">
                          <a:latin typeface="Tw Cen MT" panose="020B0602020104020603" pitchFamily="34" charset="0"/>
                        </a:rPr>
                        <a:t>28</a:t>
                      </a:r>
                    </a:p>
                  </a:txBody>
                  <a:tcPr/>
                </a:tc>
                <a:extLst>
                  <a:ext uri="{0D108BD9-81ED-4DB2-BD59-A6C34878D82A}">
                    <a16:rowId xmlns:a16="http://schemas.microsoft.com/office/drawing/2014/main" val="2879478496"/>
                  </a:ext>
                </a:extLst>
              </a:tr>
              <a:tr h="168589">
                <a:tc>
                  <a:txBody>
                    <a:bodyPr/>
                    <a:lstStyle/>
                    <a:p>
                      <a:pPr marL="0" indent="0">
                        <a:buFont typeface="+mj-lt"/>
                        <a:buNone/>
                      </a:pPr>
                      <a:r>
                        <a:rPr lang="en-AU" sz="700" dirty="0">
                          <a:latin typeface="Tw Cen MT" panose="020B0602020104020603" pitchFamily="34" charset="0"/>
                        </a:rPr>
                        <a:t>Begin or end formal schooling</a:t>
                      </a:r>
                    </a:p>
                  </a:txBody>
                  <a:tcPr/>
                </a:tc>
                <a:tc>
                  <a:txBody>
                    <a:bodyPr/>
                    <a:lstStyle/>
                    <a:p>
                      <a:pPr algn="ctr"/>
                      <a:r>
                        <a:rPr lang="en-AU" sz="700" dirty="0">
                          <a:latin typeface="Tw Cen MT" panose="020B0602020104020603" pitchFamily="34" charset="0"/>
                        </a:rPr>
                        <a:t>26</a:t>
                      </a:r>
                    </a:p>
                  </a:txBody>
                  <a:tcPr/>
                </a:tc>
                <a:extLst>
                  <a:ext uri="{0D108BD9-81ED-4DB2-BD59-A6C34878D82A}">
                    <a16:rowId xmlns:a16="http://schemas.microsoft.com/office/drawing/2014/main" val="1329124669"/>
                  </a:ext>
                </a:extLst>
              </a:tr>
              <a:tr h="168589">
                <a:tc>
                  <a:txBody>
                    <a:bodyPr/>
                    <a:lstStyle/>
                    <a:p>
                      <a:pPr marL="0" indent="0">
                        <a:buFont typeface="+mj-lt"/>
                        <a:buNone/>
                      </a:pPr>
                      <a:r>
                        <a:rPr lang="en-AU" sz="700" dirty="0">
                          <a:latin typeface="Tw Cen MT" panose="020B0602020104020603" pitchFamily="34" charset="0"/>
                        </a:rPr>
                        <a:t>Troubles with the boss</a:t>
                      </a:r>
                    </a:p>
                  </a:txBody>
                  <a:tcPr/>
                </a:tc>
                <a:tc>
                  <a:txBody>
                    <a:bodyPr/>
                    <a:lstStyle/>
                    <a:p>
                      <a:pPr algn="ctr"/>
                      <a:r>
                        <a:rPr lang="en-AU" sz="700" dirty="0">
                          <a:latin typeface="Tw Cen MT" panose="020B0602020104020603" pitchFamily="34" charset="0"/>
                        </a:rPr>
                        <a:t>23</a:t>
                      </a:r>
                    </a:p>
                  </a:txBody>
                  <a:tcPr/>
                </a:tc>
                <a:extLst>
                  <a:ext uri="{0D108BD9-81ED-4DB2-BD59-A6C34878D82A}">
                    <a16:rowId xmlns:a16="http://schemas.microsoft.com/office/drawing/2014/main" val="386424735"/>
                  </a:ext>
                </a:extLst>
              </a:tr>
              <a:tr h="168589">
                <a:tc>
                  <a:txBody>
                    <a:bodyPr/>
                    <a:lstStyle/>
                    <a:p>
                      <a:pPr marL="0" indent="0">
                        <a:buFont typeface="+mj-lt"/>
                        <a:buNone/>
                      </a:pPr>
                      <a:r>
                        <a:rPr lang="en-AU" sz="700" dirty="0">
                          <a:latin typeface="Tw Cen MT" panose="020B0602020104020603" pitchFamily="34" charset="0"/>
                        </a:rPr>
                        <a:t>Change in social activities (clubs, movies, </a:t>
                      </a:r>
                      <a:r>
                        <a:rPr lang="en-AU" sz="700" dirty="0" err="1">
                          <a:latin typeface="Tw Cen MT" panose="020B0602020104020603" pitchFamily="34" charset="0"/>
                        </a:rPr>
                        <a:t>visting</a:t>
                      </a:r>
                      <a:r>
                        <a:rPr lang="en-AU" sz="700" dirty="0">
                          <a:latin typeface="Tw Cen MT" panose="020B0602020104020603" pitchFamily="34" charset="0"/>
                        </a:rPr>
                        <a:t> etc.)</a:t>
                      </a:r>
                    </a:p>
                  </a:txBody>
                  <a:tcPr/>
                </a:tc>
                <a:tc>
                  <a:txBody>
                    <a:bodyPr/>
                    <a:lstStyle/>
                    <a:p>
                      <a:pPr algn="ctr"/>
                      <a:r>
                        <a:rPr lang="en-AU" sz="700" dirty="0">
                          <a:latin typeface="Tw Cen MT" panose="020B0602020104020603" pitchFamily="34" charset="0"/>
                        </a:rPr>
                        <a:t>18</a:t>
                      </a:r>
                    </a:p>
                  </a:txBody>
                  <a:tcPr/>
                </a:tc>
                <a:extLst>
                  <a:ext uri="{0D108BD9-81ED-4DB2-BD59-A6C34878D82A}">
                    <a16:rowId xmlns:a16="http://schemas.microsoft.com/office/drawing/2014/main" val="1986651551"/>
                  </a:ext>
                </a:extLst>
              </a:tr>
              <a:tr h="168589">
                <a:tc>
                  <a:txBody>
                    <a:bodyPr/>
                    <a:lstStyle/>
                    <a:p>
                      <a:pPr marL="0" indent="0">
                        <a:buFont typeface="+mj-lt"/>
                        <a:buNone/>
                      </a:pPr>
                      <a:r>
                        <a:rPr lang="en-AU" sz="700" dirty="0">
                          <a:latin typeface="Tw Cen MT" panose="020B0602020104020603" pitchFamily="34" charset="0"/>
                        </a:rPr>
                        <a:t>Vacations</a:t>
                      </a:r>
                    </a:p>
                  </a:txBody>
                  <a:tcPr/>
                </a:tc>
                <a:tc>
                  <a:txBody>
                    <a:bodyPr/>
                    <a:lstStyle/>
                    <a:p>
                      <a:pPr algn="ctr"/>
                      <a:r>
                        <a:rPr lang="en-AU" sz="700" dirty="0">
                          <a:latin typeface="Tw Cen MT" panose="020B0602020104020603" pitchFamily="34" charset="0"/>
                        </a:rPr>
                        <a:t>13</a:t>
                      </a:r>
                    </a:p>
                  </a:txBody>
                  <a:tcPr/>
                </a:tc>
                <a:extLst>
                  <a:ext uri="{0D108BD9-81ED-4DB2-BD59-A6C34878D82A}">
                    <a16:rowId xmlns:a16="http://schemas.microsoft.com/office/drawing/2014/main" val="1683236548"/>
                  </a:ext>
                </a:extLst>
              </a:tr>
              <a:tr h="168589">
                <a:tc>
                  <a:txBody>
                    <a:bodyPr/>
                    <a:lstStyle/>
                    <a:p>
                      <a:pPr marL="0" indent="0">
                        <a:buFont typeface="+mj-lt"/>
                        <a:buNone/>
                      </a:pPr>
                      <a:r>
                        <a:rPr lang="en-AU" sz="700" dirty="0">
                          <a:latin typeface="Tw Cen MT" panose="020B0602020104020603" pitchFamily="34" charset="0"/>
                        </a:rPr>
                        <a:t>Christmas</a:t>
                      </a:r>
                    </a:p>
                  </a:txBody>
                  <a:tcPr/>
                </a:tc>
                <a:tc>
                  <a:txBody>
                    <a:bodyPr/>
                    <a:lstStyle/>
                    <a:p>
                      <a:pPr algn="ctr"/>
                      <a:r>
                        <a:rPr lang="en-AU" sz="700" dirty="0">
                          <a:latin typeface="Tw Cen MT" panose="020B0602020104020603" pitchFamily="34" charset="0"/>
                        </a:rPr>
                        <a:t>12</a:t>
                      </a:r>
                    </a:p>
                  </a:txBody>
                  <a:tcPr/>
                </a:tc>
                <a:extLst>
                  <a:ext uri="{0D108BD9-81ED-4DB2-BD59-A6C34878D82A}">
                    <a16:rowId xmlns:a16="http://schemas.microsoft.com/office/drawing/2014/main" val="1250334346"/>
                  </a:ext>
                </a:extLst>
              </a:tr>
            </a:tbl>
          </a:graphicData>
        </a:graphic>
      </p:graphicFrame>
      <p:sp>
        <p:nvSpPr>
          <p:cNvPr id="7" name="Content Placeholder 1">
            <a:extLst>
              <a:ext uri="{FF2B5EF4-FFF2-40B4-BE49-F238E27FC236}">
                <a16:creationId xmlns:a16="http://schemas.microsoft.com/office/drawing/2014/main" id="{40444BE2-228D-4473-87C0-D2D53F229424}"/>
              </a:ext>
            </a:extLst>
          </p:cNvPr>
          <p:cNvSpPr txBox="1">
            <a:spLocks/>
          </p:cNvSpPr>
          <p:nvPr/>
        </p:nvSpPr>
        <p:spPr>
          <a:xfrm>
            <a:off x="572232" y="2330135"/>
            <a:ext cx="2463067"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600"/>
              </a:spcAft>
              <a:buNone/>
            </a:pPr>
            <a:r>
              <a:rPr lang="en-US" sz="1400" dirty="0">
                <a:latin typeface="Tw Cen MT" panose="020B0602020104020603" pitchFamily="34" charset="0"/>
              </a:rPr>
              <a:t>Do these events resonate with your sense of stressful life events?</a:t>
            </a:r>
          </a:p>
          <a:p>
            <a:pPr marL="0" indent="0">
              <a:spcBef>
                <a:spcPts val="100"/>
              </a:spcBef>
              <a:spcAft>
                <a:spcPts val="600"/>
              </a:spcAft>
              <a:buNone/>
            </a:pPr>
            <a:endParaRPr lang="en-US" sz="1400" dirty="0">
              <a:latin typeface="Tw Cen MT" panose="020B0602020104020603" pitchFamily="34" charset="0"/>
            </a:endParaRPr>
          </a:p>
          <a:p>
            <a:pPr marL="0" indent="0">
              <a:spcBef>
                <a:spcPts val="100"/>
              </a:spcBef>
              <a:spcAft>
                <a:spcPts val="600"/>
              </a:spcAft>
              <a:buNone/>
            </a:pPr>
            <a:r>
              <a:rPr lang="en-US" sz="1400" dirty="0">
                <a:latin typeface="Tw Cen MT" panose="020B0602020104020603" pitchFamily="34" charset="0"/>
              </a:rPr>
              <a:t>How applicable are they today?</a:t>
            </a:r>
          </a:p>
          <a:p>
            <a:pPr marL="0" indent="0" algn="ctr">
              <a:spcBef>
                <a:spcPts val="600"/>
              </a:spcBef>
              <a:buNone/>
            </a:pPr>
            <a:endParaRPr lang="en-US" sz="1400" dirty="0">
              <a:latin typeface="Filson Pro Book" panose="02000000000000000000" pitchFamily="50" charset="0"/>
            </a:endParaRPr>
          </a:p>
        </p:txBody>
      </p:sp>
      <p:sp>
        <p:nvSpPr>
          <p:cNvPr id="8" name="TextBox 7">
            <a:extLst>
              <a:ext uri="{FF2B5EF4-FFF2-40B4-BE49-F238E27FC236}">
                <a16:creationId xmlns:a16="http://schemas.microsoft.com/office/drawing/2014/main" id="{5632A696-C003-A9DD-E13E-0DD881D1DEF3}"/>
              </a:ext>
            </a:extLst>
          </p:cNvPr>
          <p:cNvSpPr txBox="1"/>
          <p:nvPr/>
        </p:nvSpPr>
        <p:spPr>
          <a:xfrm>
            <a:off x="438150" y="1215516"/>
            <a:ext cx="2463067" cy="892552"/>
          </a:xfrm>
          <a:prstGeom prst="rect">
            <a:avLst/>
          </a:prstGeom>
          <a:noFill/>
        </p:spPr>
        <p:txBody>
          <a:bodyPr wrap="square">
            <a:spAutoFit/>
          </a:bodyPr>
          <a:lstStyle/>
          <a:p>
            <a:pPr algn="ctr"/>
            <a:r>
              <a:rPr lang="en-AU" sz="1800" b="1" dirty="0">
                <a:solidFill>
                  <a:srgbClr val="002060"/>
                </a:solidFill>
                <a:latin typeface="Tw Cen MT" panose="020B0602020104020603" pitchFamily="34" charset="0"/>
                <a:hlinkClick r:id="rId3"/>
              </a:rPr>
              <a:t>Social Readjustment Rating Scale </a:t>
            </a:r>
            <a:r>
              <a:rPr lang="en-US" sz="1600" b="1" dirty="0">
                <a:solidFill>
                  <a:srgbClr val="002060"/>
                </a:solidFill>
                <a:latin typeface="Tw Cen MT" panose="020B0602020104020603" pitchFamily="34" charset="0"/>
                <a:hlinkClick r:id="rId3"/>
              </a:rPr>
              <a:t>(Holmes &amp; Rahe, 1967)</a:t>
            </a:r>
            <a:endParaRPr lang="en-GB" b="1" dirty="0">
              <a:solidFill>
                <a:srgbClr val="002060"/>
              </a:solidFill>
            </a:endParaRPr>
          </a:p>
        </p:txBody>
      </p:sp>
    </p:spTree>
    <p:extLst>
      <p:ext uri="{BB962C8B-B14F-4D97-AF65-F5344CB8AC3E}">
        <p14:creationId xmlns:p14="http://schemas.microsoft.com/office/powerpoint/2010/main" val="16290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8</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4592633" y="1447800"/>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600"/>
              </a:spcAft>
              <a:buNone/>
            </a:pPr>
            <a:r>
              <a:rPr lang="en-US" sz="1400" dirty="0">
                <a:latin typeface="Tw Cen MT" panose="020B0602020104020603" pitchFamily="34" charset="0"/>
              </a:rPr>
              <a:t>Limitations of life events measurement:</a:t>
            </a:r>
          </a:p>
          <a:p>
            <a:pPr>
              <a:spcBef>
                <a:spcPts val="100"/>
              </a:spcBef>
              <a:spcAft>
                <a:spcPts val="800"/>
              </a:spcAft>
            </a:pPr>
            <a:r>
              <a:rPr lang="en-US" sz="1200" dirty="0">
                <a:latin typeface="Tw Cen MT" panose="020B0602020104020603" pitchFamily="34" charset="0"/>
              </a:rPr>
              <a:t>Many studies supporting links between LCUs &amp; health rely on retrospective reporting</a:t>
            </a:r>
          </a:p>
          <a:p>
            <a:pPr>
              <a:spcBef>
                <a:spcPts val="100"/>
              </a:spcBef>
              <a:spcAft>
                <a:spcPts val="800"/>
              </a:spcAft>
            </a:pPr>
            <a:r>
              <a:rPr lang="en-US" sz="1200" dirty="0">
                <a:latin typeface="Tw Cen MT" panose="020B0602020104020603" pitchFamily="34" charset="0"/>
              </a:rPr>
              <a:t>Cultural/regional appropriateness &amp; frequency issues</a:t>
            </a:r>
          </a:p>
          <a:p>
            <a:pPr>
              <a:spcBef>
                <a:spcPts val="100"/>
              </a:spcBef>
              <a:spcAft>
                <a:spcPts val="800"/>
              </a:spcAft>
            </a:pPr>
            <a:r>
              <a:rPr lang="en-US" sz="1200" dirty="0">
                <a:latin typeface="Tw Cen MT" panose="020B0602020104020603" pitchFamily="34" charset="0"/>
              </a:rPr>
              <a:t>Entanglement </a:t>
            </a:r>
          </a:p>
          <a:p>
            <a:pPr>
              <a:spcBef>
                <a:spcPts val="100"/>
              </a:spcBef>
              <a:spcAft>
                <a:spcPts val="800"/>
              </a:spcAft>
            </a:pPr>
            <a:r>
              <a:rPr lang="en-US" sz="1200" dirty="0">
                <a:latin typeface="Tw Cen MT" panose="020B0602020104020603" pitchFamily="34" charset="0"/>
              </a:rPr>
              <a:t>Life “hassles”?</a:t>
            </a:r>
          </a:p>
          <a:p>
            <a:pPr>
              <a:spcBef>
                <a:spcPts val="100"/>
              </a:spcBef>
              <a:spcAft>
                <a:spcPts val="800"/>
              </a:spcAft>
            </a:pPr>
            <a:r>
              <a:rPr lang="en-US" sz="1200" dirty="0">
                <a:latin typeface="Tw Cen MT" panose="020B0602020104020603" pitchFamily="34" charset="0"/>
              </a:rPr>
              <a:t>Ambiguities in items</a:t>
            </a:r>
          </a:p>
          <a:p>
            <a:pPr>
              <a:spcBef>
                <a:spcPts val="100"/>
              </a:spcBef>
              <a:spcAft>
                <a:spcPts val="800"/>
              </a:spcAft>
            </a:pPr>
            <a:r>
              <a:rPr lang="en-US" sz="1200" dirty="0">
                <a:latin typeface="Tw Cen MT" panose="020B0602020104020603" pitchFamily="34" charset="0"/>
              </a:rPr>
              <a:t>Assumes consistent interpretation (</a:t>
            </a:r>
            <a:r>
              <a:rPr lang="en-GB" sz="1200" dirty="0">
                <a:latin typeface="Tw Cen MT" panose="020B0602020104020603" pitchFamily="34" charset="0"/>
              </a:rPr>
              <a:t>Dohrenwend et al., 1990)</a:t>
            </a:r>
            <a:endParaRPr lang="en-US" sz="1200" dirty="0">
              <a:latin typeface="Tw Cen MT" panose="020B0602020104020603" pitchFamily="34" charset="0"/>
            </a:endParaRPr>
          </a:p>
          <a:p>
            <a:pPr>
              <a:spcBef>
                <a:spcPts val="100"/>
              </a:spcBef>
              <a:spcAft>
                <a:spcPts val="800"/>
              </a:spcAft>
            </a:pPr>
            <a:r>
              <a:rPr lang="en-US" sz="1200" dirty="0">
                <a:latin typeface="Tw Cen MT" panose="020B0602020104020603" pitchFamily="34" charset="0"/>
              </a:rPr>
              <a:t>Assumes consistent responses</a:t>
            </a:r>
          </a:p>
          <a:p>
            <a:pPr>
              <a:spcBef>
                <a:spcPts val="100"/>
              </a:spcBef>
              <a:spcAft>
                <a:spcPts val="800"/>
              </a:spcAft>
            </a:pPr>
            <a:endParaRPr lang="en-US" sz="1200" dirty="0">
              <a:latin typeface="Tw Cen MT" panose="020B0602020104020603" pitchFamily="34" charset="0"/>
            </a:endParaRPr>
          </a:p>
          <a:p>
            <a:pPr marL="0" indent="0" algn="ctr">
              <a:spcBef>
                <a:spcPts val="600"/>
              </a:spcBef>
              <a:buNone/>
            </a:pPr>
            <a:endParaRPr lang="en-US" sz="1400" dirty="0">
              <a:latin typeface="Filson Pro Book" panose="02000000000000000000" pitchFamily="50" charset="0"/>
            </a:endParaRP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rPr>
              <a:t>Stress as a stimulus</a:t>
            </a:r>
            <a:endParaRPr lang="en-AU" sz="2000" dirty="0">
              <a:solidFill>
                <a:srgbClr val="002060"/>
              </a:solidFill>
            </a:endParaRPr>
          </a:p>
        </p:txBody>
      </p:sp>
      <p:pic>
        <p:nvPicPr>
          <p:cNvPr id="2050" name="Picture 2" descr="brown cardboard boxes on brown wooden table">
            <a:hlinkClick r:id="rId3"/>
            <a:extLst>
              <a:ext uri="{FF2B5EF4-FFF2-40B4-BE49-F238E27FC236}">
                <a16:creationId xmlns:a16="http://schemas.microsoft.com/office/drawing/2014/main" id="{46406741-F0B2-4480-8313-09DE42556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72" y="1447800"/>
            <a:ext cx="2346757" cy="15651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man in gray long sleeve shirt and gray pants standing beside white wooden door">
            <a:hlinkClick r:id="rId5"/>
            <a:extLst>
              <a:ext uri="{FF2B5EF4-FFF2-40B4-BE49-F238E27FC236}">
                <a16:creationId xmlns:a16="http://schemas.microsoft.com/office/drawing/2014/main" id="{A8DA5108-94C1-411D-9A92-EC9316AE2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50" y="2918029"/>
            <a:ext cx="2489200" cy="165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7A185-1627-4225-AF23-FA2D1580A144}"/>
              </a:ext>
            </a:extLst>
          </p:cNvPr>
          <p:cNvSpPr>
            <a:spLocks noGrp="1"/>
          </p:cNvSpPr>
          <p:nvPr>
            <p:ph type="sldNum" sz="quarter" idx="12"/>
          </p:nvPr>
        </p:nvSpPr>
        <p:spPr/>
        <p:txBody>
          <a:bodyPr/>
          <a:lstStyle/>
          <a:p>
            <a:fld id="{6AA10EC0-CC52-A246-A2C3-81389B6F8C64}" type="slidenum">
              <a:rPr lang="en-US" smtClean="0"/>
              <a:pPr/>
              <a:t>9</a:t>
            </a:fld>
            <a:endParaRPr lang="en-US" dirty="0"/>
          </a:p>
        </p:txBody>
      </p:sp>
      <p:sp>
        <p:nvSpPr>
          <p:cNvPr id="29" name="Content Placeholder 1">
            <a:extLst>
              <a:ext uri="{FF2B5EF4-FFF2-40B4-BE49-F238E27FC236}">
                <a16:creationId xmlns:a16="http://schemas.microsoft.com/office/drawing/2014/main" id="{F02ECBC3-7C93-47B4-B29A-CE46C985C4BB}"/>
              </a:ext>
            </a:extLst>
          </p:cNvPr>
          <p:cNvSpPr txBox="1">
            <a:spLocks/>
          </p:cNvSpPr>
          <p:nvPr/>
        </p:nvSpPr>
        <p:spPr>
          <a:xfrm>
            <a:off x="1066259" y="960442"/>
            <a:ext cx="7007622"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600"/>
              </a:spcBef>
              <a:buNone/>
            </a:pPr>
            <a:endParaRPr lang="en-US" sz="1800" dirty="0">
              <a:latin typeface="Filson Pro Book" panose="02000000000000000000" pitchFamily="50" charset="0"/>
            </a:endParaRPr>
          </a:p>
          <a:p>
            <a:pPr marL="0" indent="0" algn="ctr">
              <a:spcBef>
                <a:spcPts val="600"/>
              </a:spcBef>
              <a:buNone/>
            </a:pPr>
            <a:r>
              <a:rPr lang="en-US" sz="1400" dirty="0">
                <a:latin typeface="Filson Pro Book" panose="02000000000000000000" pitchFamily="50" charset="0"/>
              </a:rPr>
              <a:t> “</a:t>
            </a:r>
            <a:r>
              <a:rPr lang="en-US" sz="1400" i="1" dirty="0">
                <a:latin typeface="Filson Pro Book" panose="02000000000000000000" pitchFamily="50" charset="0"/>
              </a:rPr>
              <a:t>The mind is its own place and, in itself can make a heaven of hell, a hell of heaven</a:t>
            </a:r>
            <a:r>
              <a:rPr lang="en-US" sz="1400" dirty="0">
                <a:latin typeface="Filson Pro Book" panose="02000000000000000000" pitchFamily="50" charset="0"/>
              </a:rPr>
              <a:t>” </a:t>
            </a:r>
          </a:p>
          <a:p>
            <a:pPr marL="0" indent="0" algn="ctr">
              <a:spcBef>
                <a:spcPts val="600"/>
              </a:spcBef>
              <a:buNone/>
            </a:pPr>
            <a:r>
              <a:rPr lang="en-US" sz="1200" dirty="0">
                <a:latin typeface="Filson Pro Book" panose="02000000000000000000" pitchFamily="50" charset="0"/>
              </a:rPr>
              <a:t>John Milton, Paradise Lost</a:t>
            </a:r>
          </a:p>
        </p:txBody>
      </p:sp>
      <p:sp>
        <p:nvSpPr>
          <p:cNvPr id="17" name="Title 3">
            <a:extLst>
              <a:ext uri="{FF2B5EF4-FFF2-40B4-BE49-F238E27FC236}">
                <a16:creationId xmlns:a16="http://schemas.microsoft.com/office/drawing/2014/main" id="{5D978BAA-F63B-48CA-AC53-02051AFF1032}"/>
              </a:ext>
            </a:extLst>
          </p:cNvPr>
          <p:cNvSpPr txBox="1">
            <a:spLocks/>
          </p:cNvSpPr>
          <p:nvPr/>
        </p:nvSpPr>
        <p:spPr>
          <a:xfrm>
            <a:off x="237578" y="370994"/>
            <a:ext cx="7362077" cy="7899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2"/>
                </a:solidFill>
                <a:latin typeface="+mn-lt"/>
                <a:ea typeface="+mj-ea"/>
                <a:cs typeface="+mj-cs"/>
              </a:defRPr>
            </a:lvl1pPr>
          </a:lstStyle>
          <a:p>
            <a:r>
              <a:rPr lang="en-US" sz="2400" dirty="0">
                <a:solidFill>
                  <a:srgbClr val="002060"/>
                </a:solidFill>
              </a:rPr>
              <a:t>Stress &amp; illness</a:t>
            </a:r>
            <a:br>
              <a:rPr lang="en-US" sz="3600" dirty="0">
                <a:solidFill>
                  <a:srgbClr val="002060"/>
                </a:solidFill>
              </a:rPr>
            </a:br>
            <a:r>
              <a:rPr lang="en-US" sz="1400" dirty="0">
                <a:solidFill>
                  <a:srgbClr val="002060"/>
                </a:solidFill>
                <a:latin typeface="Tw Cen MT" panose="020B0602020104020603" pitchFamily="34" charset="0"/>
              </a:rPr>
              <a:t>Stress as an interaction between event &amp; individual</a:t>
            </a:r>
            <a:endParaRPr lang="en-US" sz="2000" dirty="0">
              <a:solidFill>
                <a:srgbClr val="002060"/>
              </a:solidFill>
              <a:latin typeface="Tw Cen MT" panose="020B0602020104020603" pitchFamily="34" charset="0"/>
            </a:endParaRPr>
          </a:p>
        </p:txBody>
      </p:sp>
      <p:sp>
        <p:nvSpPr>
          <p:cNvPr id="21" name="Rectangle: Rounded Corners 20">
            <a:extLst>
              <a:ext uri="{FF2B5EF4-FFF2-40B4-BE49-F238E27FC236}">
                <a16:creationId xmlns:a16="http://schemas.microsoft.com/office/drawing/2014/main" id="{3577181E-7FAD-4C32-A809-CFA45F59FC5A}"/>
              </a:ext>
            </a:extLst>
          </p:cNvPr>
          <p:cNvSpPr/>
          <p:nvPr/>
        </p:nvSpPr>
        <p:spPr>
          <a:xfrm>
            <a:off x="539750" y="2334374"/>
            <a:ext cx="3708399" cy="2180476"/>
          </a:xfrm>
          <a:custGeom>
            <a:avLst/>
            <a:gdLst>
              <a:gd name="connsiteX0" fmla="*/ 0 w 3708399"/>
              <a:gd name="connsiteY0" fmla="*/ 363420 h 2180476"/>
              <a:gd name="connsiteX1" fmla="*/ 363420 w 3708399"/>
              <a:gd name="connsiteY1" fmla="*/ 0 h 2180476"/>
              <a:gd name="connsiteX2" fmla="*/ 870285 w 3708399"/>
              <a:gd name="connsiteY2" fmla="*/ 0 h 2180476"/>
              <a:gd name="connsiteX3" fmla="*/ 1496412 w 3708399"/>
              <a:gd name="connsiteY3" fmla="*/ 0 h 2180476"/>
              <a:gd name="connsiteX4" fmla="*/ 2122540 w 3708399"/>
              <a:gd name="connsiteY4" fmla="*/ 0 h 2180476"/>
              <a:gd name="connsiteX5" fmla="*/ 2718852 w 3708399"/>
              <a:gd name="connsiteY5" fmla="*/ 0 h 2180476"/>
              <a:gd name="connsiteX6" fmla="*/ 3344979 w 3708399"/>
              <a:gd name="connsiteY6" fmla="*/ 0 h 2180476"/>
              <a:gd name="connsiteX7" fmla="*/ 3708399 w 3708399"/>
              <a:gd name="connsiteY7" fmla="*/ 363420 h 2180476"/>
              <a:gd name="connsiteX8" fmla="*/ 3708399 w 3708399"/>
              <a:gd name="connsiteY8" fmla="*/ 877038 h 2180476"/>
              <a:gd name="connsiteX9" fmla="*/ 3708399 w 3708399"/>
              <a:gd name="connsiteY9" fmla="*/ 1347047 h 2180476"/>
              <a:gd name="connsiteX10" fmla="*/ 3708399 w 3708399"/>
              <a:gd name="connsiteY10" fmla="*/ 1817056 h 2180476"/>
              <a:gd name="connsiteX11" fmla="*/ 3344979 w 3708399"/>
              <a:gd name="connsiteY11" fmla="*/ 2180476 h 2180476"/>
              <a:gd name="connsiteX12" fmla="*/ 2718852 w 3708399"/>
              <a:gd name="connsiteY12" fmla="*/ 2180476 h 2180476"/>
              <a:gd name="connsiteX13" fmla="*/ 2122540 w 3708399"/>
              <a:gd name="connsiteY13" fmla="*/ 2180476 h 2180476"/>
              <a:gd name="connsiteX14" fmla="*/ 1615675 w 3708399"/>
              <a:gd name="connsiteY14" fmla="*/ 2180476 h 2180476"/>
              <a:gd name="connsiteX15" fmla="*/ 1078994 w 3708399"/>
              <a:gd name="connsiteY15" fmla="*/ 2180476 h 2180476"/>
              <a:gd name="connsiteX16" fmla="*/ 363420 w 3708399"/>
              <a:gd name="connsiteY16" fmla="*/ 2180476 h 2180476"/>
              <a:gd name="connsiteX17" fmla="*/ 0 w 3708399"/>
              <a:gd name="connsiteY17" fmla="*/ 1817056 h 2180476"/>
              <a:gd name="connsiteX18" fmla="*/ 0 w 3708399"/>
              <a:gd name="connsiteY18" fmla="*/ 1317974 h 2180476"/>
              <a:gd name="connsiteX19" fmla="*/ 0 w 3708399"/>
              <a:gd name="connsiteY19" fmla="*/ 877038 h 2180476"/>
              <a:gd name="connsiteX20" fmla="*/ 0 w 3708399"/>
              <a:gd name="connsiteY20" fmla="*/ 363420 h 218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08399" h="2180476" fill="none" extrusionOk="0">
                <a:moveTo>
                  <a:pt x="0" y="363420"/>
                </a:moveTo>
                <a:cubicBezTo>
                  <a:pt x="-13839" y="152114"/>
                  <a:pt x="161334" y="7403"/>
                  <a:pt x="363420" y="0"/>
                </a:cubicBezTo>
                <a:cubicBezTo>
                  <a:pt x="534135" y="-27408"/>
                  <a:pt x="631539" y="27303"/>
                  <a:pt x="870285" y="0"/>
                </a:cubicBezTo>
                <a:cubicBezTo>
                  <a:pt x="1109031" y="-27303"/>
                  <a:pt x="1242419" y="21348"/>
                  <a:pt x="1496412" y="0"/>
                </a:cubicBezTo>
                <a:cubicBezTo>
                  <a:pt x="1750405" y="-21348"/>
                  <a:pt x="1962943" y="35592"/>
                  <a:pt x="2122540" y="0"/>
                </a:cubicBezTo>
                <a:cubicBezTo>
                  <a:pt x="2282137" y="-35592"/>
                  <a:pt x="2469544" y="59627"/>
                  <a:pt x="2718852" y="0"/>
                </a:cubicBezTo>
                <a:cubicBezTo>
                  <a:pt x="2968160" y="-59627"/>
                  <a:pt x="3063602" y="73111"/>
                  <a:pt x="3344979" y="0"/>
                </a:cubicBezTo>
                <a:cubicBezTo>
                  <a:pt x="3542472" y="-7337"/>
                  <a:pt x="3696160" y="185352"/>
                  <a:pt x="3708399" y="363420"/>
                </a:cubicBezTo>
                <a:cubicBezTo>
                  <a:pt x="3713587" y="523536"/>
                  <a:pt x="3694311" y="625962"/>
                  <a:pt x="3708399" y="877038"/>
                </a:cubicBezTo>
                <a:cubicBezTo>
                  <a:pt x="3722487" y="1128114"/>
                  <a:pt x="3656028" y="1172495"/>
                  <a:pt x="3708399" y="1347047"/>
                </a:cubicBezTo>
                <a:cubicBezTo>
                  <a:pt x="3760770" y="1521599"/>
                  <a:pt x="3689871" y="1589530"/>
                  <a:pt x="3708399" y="1817056"/>
                </a:cubicBezTo>
                <a:cubicBezTo>
                  <a:pt x="3763611" y="2027063"/>
                  <a:pt x="3599786" y="2175944"/>
                  <a:pt x="3344979" y="2180476"/>
                </a:cubicBezTo>
                <a:cubicBezTo>
                  <a:pt x="3084194" y="2217552"/>
                  <a:pt x="2897754" y="2131175"/>
                  <a:pt x="2718852" y="2180476"/>
                </a:cubicBezTo>
                <a:cubicBezTo>
                  <a:pt x="2539950" y="2229777"/>
                  <a:pt x="2384252" y="2159920"/>
                  <a:pt x="2122540" y="2180476"/>
                </a:cubicBezTo>
                <a:cubicBezTo>
                  <a:pt x="1860828" y="2201032"/>
                  <a:pt x="1723423" y="2155715"/>
                  <a:pt x="1615675" y="2180476"/>
                </a:cubicBezTo>
                <a:cubicBezTo>
                  <a:pt x="1507927" y="2205237"/>
                  <a:pt x="1230589" y="2144466"/>
                  <a:pt x="1078994" y="2180476"/>
                </a:cubicBezTo>
                <a:cubicBezTo>
                  <a:pt x="927399" y="2216486"/>
                  <a:pt x="558532" y="2132990"/>
                  <a:pt x="363420" y="2180476"/>
                </a:cubicBezTo>
                <a:cubicBezTo>
                  <a:pt x="127944" y="2155953"/>
                  <a:pt x="-60" y="1981572"/>
                  <a:pt x="0" y="1817056"/>
                </a:cubicBezTo>
                <a:cubicBezTo>
                  <a:pt x="-49528" y="1674676"/>
                  <a:pt x="29529" y="1445234"/>
                  <a:pt x="0" y="1317974"/>
                </a:cubicBezTo>
                <a:cubicBezTo>
                  <a:pt x="-29529" y="1190714"/>
                  <a:pt x="47050" y="971344"/>
                  <a:pt x="0" y="877038"/>
                </a:cubicBezTo>
                <a:cubicBezTo>
                  <a:pt x="-47050" y="782732"/>
                  <a:pt x="21345" y="590444"/>
                  <a:pt x="0" y="363420"/>
                </a:cubicBezTo>
                <a:close/>
              </a:path>
              <a:path w="3708399" h="2180476" stroke="0" extrusionOk="0">
                <a:moveTo>
                  <a:pt x="0" y="363420"/>
                </a:moveTo>
                <a:cubicBezTo>
                  <a:pt x="-18366" y="129884"/>
                  <a:pt x="204760" y="-12580"/>
                  <a:pt x="363420" y="0"/>
                </a:cubicBezTo>
                <a:cubicBezTo>
                  <a:pt x="589468" y="-29489"/>
                  <a:pt x="723423" y="26288"/>
                  <a:pt x="959732" y="0"/>
                </a:cubicBezTo>
                <a:cubicBezTo>
                  <a:pt x="1196041" y="-26288"/>
                  <a:pt x="1219606" y="19643"/>
                  <a:pt x="1466597" y="0"/>
                </a:cubicBezTo>
                <a:cubicBezTo>
                  <a:pt x="1713589" y="-19643"/>
                  <a:pt x="1740449" y="21346"/>
                  <a:pt x="1973462" y="0"/>
                </a:cubicBezTo>
                <a:cubicBezTo>
                  <a:pt x="2206475" y="-21346"/>
                  <a:pt x="2305915" y="63623"/>
                  <a:pt x="2510142" y="0"/>
                </a:cubicBezTo>
                <a:cubicBezTo>
                  <a:pt x="2714369" y="-63623"/>
                  <a:pt x="3092736" y="6980"/>
                  <a:pt x="3344979" y="0"/>
                </a:cubicBezTo>
                <a:cubicBezTo>
                  <a:pt x="3499870" y="-5734"/>
                  <a:pt x="3693911" y="159113"/>
                  <a:pt x="3708399" y="363420"/>
                </a:cubicBezTo>
                <a:cubicBezTo>
                  <a:pt x="3764400" y="583155"/>
                  <a:pt x="3671601" y="694981"/>
                  <a:pt x="3708399" y="847965"/>
                </a:cubicBezTo>
                <a:cubicBezTo>
                  <a:pt x="3745197" y="1000949"/>
                  <a:pt x="3680326" y="1177659"/>
                  <a:pt x="3708399" y="1332511"/>
                </a:cubicBezTo>
                <a:cubicBezTo>
                  <a:pt x="3736472" y="1487363"/>
                  <a:pt x="3672520" y="1672904"/>
                  <a:pt x="3708399" y="1817056"/>
                </a:cubicBezTo>
                <a:cubicBezTo>
                  <a:pt x="3721498" y="2025070"/>
                  <a:pt x="3511257" y="2158487"/>
                  <a:pt x="3344979" y="2180476"/>
                </a:cubicBezTo>
                <a:cubicBezTo>
                  <a:pt x="3086292" y="2238168"/>
                  <a:pt x="2953958" y="2121396"/>
                  <a:pt x="2808298" y="2180476"/>
                </a:cubicBezTo>
                <a:cubicBezTo>
                  <a:pt x="2662638" y="2239556"/>
                  <a:pt x="2420577" y="2162441"/>
                  <a:pt x="2241802" y="2180476"/>
                </a:cubicBezTo>
                <a:cubicBezTo>
                  <a:pt x="2063027" y="2198511"/>
                  <a:pt x="1825106" y="2111308"/>
                  <a:pt x="1585859" y="2180476"/>
                </a:cubicBezTo>
                <a:cubicBezTo>
                  <a:pt x="1346612" y="2249644"/>
                  <a:pt x="1321743" y="2179448"/>
                  <a:pt x="1078994" y="2180476"/>
                </a:cubicBezTo>
                <a:cubicBezTo>
                  <a:pt x="836246" y="2181504"/>
                  <a:pt x="663400" y="2114298"/>
                  <a:pt x="363420" y="2180476"/>
                </a:cubicBezTo>
                <a:cubicBezTo>
                  <a:pt x="150387" y="2196239"/>
                  <a:pt x="1448" y="1999200"/>
                  <a:pt x="0" y="1817056"/>
                </a:cubicBezTo>
                <a:cubicBezTo>
                  <a:pt x="-26562" y="1689723"/>
                  <a:pt x="29716" y="1526081"/>
                  <a:pt x="0" y="1303438"/>
                </a:cubicBezTo>
                <a:cubicBezTo>
                  <a:pt x="-29716" y="1080795"/>
                  <a:pt x="2187" y="993392"/>
                  <a:pt x="0" y="818893"/>
                </a:cubicBezTo>
                <a:cubicBezTo>
                  <a:pt x="-2187" y="644394"/>
                  <a:pt x="48180" y="476082"/>
                  <a:pt x="0" y="363420"/>
                </a:cubicBezTo>
                <a:close/>
              </a:path>
            </a:pathLst>
          </a:custGeom>
          <a:ln w="28575">
            <a:solidFill>
              <a:srgbClr val="002060"/>
            </a:solidFill>
            <a:extLst>
              <a:ext uri="{C807C97D-BFC1-408E-A445-0C87EB9F89A2}">
                <ask:lineSketchStyleProps xmlns:ask="http://schemas.microsoft.com/office/drawing/2018/sketchyshapes" sd="230372431">
                  <a:prstGeom prst="round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lIns="36000" tIns="0" rIns="0" bIns="0" rtlCol="0" anchor="t" anchorCtr="0"/>
          <a:lstStyle/>
          <a:p>
            <a:pPr algn="ctr">
              <a:spcAft>
                <a:spcPts val="600"/>
              </a:spcAft>
            </a:pPr>
            <a:r>
              <a:rPr lang="en-US" sz="1400" b="1" dirty="0">
                <a:latin typeface="Tw Cen MT" panose="020B0602020104020603" pitchFamily="34" charset="0"/>
              </a:rPr>
              <a:t>Primary vs. secondary appraisal</a:t>
            </a:r>
          </a:p>
          <a:p>
            <a:pPr marL="285750" indent="-107950">
              <a:spcAft>
                <a:spcPts val="600"/>
              </a:spcAft>
              <a:buFont typeface="Arial" panose="020B0604020202020204" pitchFamily="34" charset="0"/>
              <a:buChar char="•"/>
            </a:pPr>
            <a:r>
              <a:rPr lang="en-US" sz="1200" dirty="0">
                <a:latin typeface="Tw Cen MT" panose="020B0602020104020603" pitchFamily="34" charset="0"/>
              </a:rPr>
              <a:t>Primary appraisal: Evaluation of the stimulus event (harm,  threaten, challenge)</a:t>
            </a:r>
          </a:p>
          <a:p>
            <a:pPr marL="450850" indent="-88900">
              <a:spcAft>
                <a:spcPts val="600"/>
              </a:spcAft>
              <a:buFontTx/>
              <a:buChar char="-"/>
            </a:pPr>
            <a:r>
              <a:rPr lang="en-US" sz="1100" dirty="0">
                <a:latin typeface="Tw Cen MT" panose="020B0602020104020603" pitchFamily="34" charset="0"/>
              </a:rPr>
              <a:t>E.g., “Is it relevant to me?, “If potentially negative, then does it pose me harm/threat/challenge?”</a:t>
            </a:r>
          </a:p>
          <a:p>
            <a:pPr marL="349250" indent="-171450">
              <a:spcAft>
                <a:spcPts val="600"/>
              </a:spcAft>
              <a:buFont typeface="Arial" panose="020B0604020202020204" pitchFamily="34" charset="0"/>
              <a:buChar char="•"/>
            </a:pPr>
            <a:r>
              <a:rPr lang="en-US" sz="1200" dirty="0">
                <a:latin typeface="Tw Cen MT" panose="020B0602020104020603" pitchFamily="34" charset="0"/>
              </a:rPr>
              <a:t>Secondary appraisal: Evaluation of one’s ability to cope with the stressor</a:t>
            </a:r>
          </a:p>
          <a:p>
            <a:pPr marL="450850" indent="-88900">
              <a:spcAft>
                <a:spcPts val="600"/>
              </a:spcAft>
              <a:buFontTx/>
              <a:buChar char="-"/>
            </a:pPr>
            <a:r>
              <a:rPr lang="en-US" sz="1100" dirty="0">
                <a:latin typeface="Tw Cen MT" panose="020B0602020104020603" pitchFamily="34" charset="0"/>
              </a:rPr>
              <a:t>E.g., “How am I going to deal with this?”, “Who can I call on to help me with this?”</a:t>
            </a:r>
          </a:p>
          <a:p>
            <a:pPr marL="349250" indent="-171450">
              <a:spcAft>
                <a:spcPts val="600"/>
              </a:spcAft>
              <a:buFontTx/>
              <a:buChar char="-"/>
            </a:pPr>
            <a:endParaRPr lang="en-US" sz="1100" dirty="0">
              <a:latin typeface="Tw Cen MT" panose="020B0602020104020603" pitchFamily="34" charset="0"/>
            </a:endParaRPr>
          </a:p>
          <a:p>
            <a:pPr marL="177800">
              <a:spcAft>
                <a:spcPts val="600"/>
              </a:spcAft>
            </a:pPr>
            <a:endParaRPr lang="en-US" sz="1200" dirty="0">
              <a:latin typeface="Tw Cen MT" panose="020B0602020104020603" pitchFamily="34" charset="0"/>
            </a:endParaRPr>
          </a:p>
          <a:p>
            <a:pPr marL="285750" indent="-107950">
              <a:spcAft>
                <a:spcPts val="600"/>
              </a:spcAft>
              <a:buFont typeface="Arial" panose="020B0604020202020204" pitchFamily="34" charset="0"/>
              <a:buChar char="•"/>
            </a:pPr>
            <a:endParaRPr lang="en-US" sz="1200" dirty="0">
              <a:latin typeface="Tw Cen MT" panose="020B0602020104020603" pitchFamily="34" charset="0"/>
            </a:endParaRPr>
          </a:p>
          <a:p>
            <a:pPr algn="ctr">
              <a:spcAft>
                <a:spcPts val="600"/>
              </a:spcAft>
            </a:pPr>
            <a:endParaRPr lang="en-US" sz="1000" dirty="0">
              <a:latin typeface="Tw Cen MT" panose="020B0602020104020603" pitchFamily="34" charset="0"/>
            </a:endParaRPr>
          </a:p>
          <a:p>
            <a:pPr>
              <a:spcAft>
                <a:spcPts val="1200"/>
              </a:spcAft>
            </a:pPr>
            <a:endParaRPr lang="en-US" sz="1400" dirty="0">
              <a:latin typeface="Tw Cen MT" panose="020B0602020104020603" pitchFamily="34" charset="0"/>
            </a:endParaRPr>
          </a:p>
        </p:txBody>
      </p:sp>
      <p:sp>
        <p:nvSpPr>
          <p:cNvPr id="10" name="Content Placeholder 1">
            <a:extLst>
              <a:ext uri="{FF2B5EF4-FFF2-40B4-BE49-F238E27FC236}">
                <a16:creationId xmlns:a16="http://schemas.microsoft.com/office/drawing/2014/main" id="{B92E6C05-D5EF-48C0-828C-18C4A7215535}"/>
              </a:ext>
            </a:extLst>
          </p:cNvPr>
          <p:cNvSpPr txBox="1">
            <a:spLocks/>
          </p:cNvSpPr>
          <p:nvPr/>
        </p:nvSpPr>
        <p:spPr>
          <a:xfrm>
            <a:off x="4840906" y="2176106"/>
            <a:ext cx="3926195" cy="3203890"/>
          </a:xfrm>
          <a:prstGeom prst="rect">
            <a:avLst/>
          </a:prstGeom>
        </p:spPr>
        <p:txBody>
          <a:bodyPr vert="horz" lIns="90000" tIns="45720" rIns="91440" bIns="45720" rtlCol="0">
            <a:noAutofit/>
          </a:bodyPr>
          <a:lstStyle>
            <a:lvl1pPr marL="270000" indent="-270000" algn="l" defTabSz="685800" rtl="0" eaLnBrk="1" latinLnBrk="0" hangingPunct="1">
              <a:lnSpc>
                <a:spcPct val="100000"/>
              </a:lnSpc>
              <a:spcBef>
                <a:spcPts val="750"/>
              </a:spcBef>
              <a:buFont typeface="Arial" panose="020B0604020202020204" pitchFamily="34" charset="0"/>
              <a:buChar char="•"/>
              <a:defRPr sz="2600" kern="1200">
                <a:solidFill>
                  <a:schemeClr val="tx1"/>
                </a:solidFill>
                <a:latin typeface="+mj-lt"/>
                <a:ea typeface="+mn-ea"/>
                <a:cs typeface="+mn-cs"/>
              </a:defRPr>
            </a:lvl1pPr>
            <a:lvl2pPr marL="684000" indent="-288000" algn="l" defTabSz="685800" rtl="0" eaLnBrk="1" latinLnBrk="0" hangingPunct="1">
              <a:lnSpc>
                <a:spcPct val="100000"/>
              </a:lnSpc>
              <a:spcBef>
                <a:spcPts val="375"/>
              </a:spcBef>
              <a:buFont typeface="Arial" panose="020B0604020202020204" pitchFamily="34" charset="0"/>
              <a:buChar char="•"/>
              <a:defRPr sz="2300" kern="1200">
                <a:solidFill>
                  <a:schemeClr val="tx1"/>
                </a:solidFill>
                <a:latin typeface="+mj-lt"/>
                <a:ea typeface="+mn-ea"/>
                <a:cs typeface="+mn-cs"/>
              </a:defRPr>
            </a:lvl2pPr>
            <a:lvl3pPr marL="1037250" indent="-28080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j-lt"/>
                <a:ea typeface="+mn-ea"/>
                <a:cs typeface="+mn-cs"/>
              </a:defRPr>
            </a:lvl3pPr>
            <a:lvl4pPr marL="1332000" indent="-2592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j-lt"/>
                <a:ea typeface="+mn-ea"/>
                <a:cs typeface="+mn-cs"/>
              </a:defRPr>
            </a:lvl4pPr>
            <a:lvl5pPr marL="1579050" indent="-25200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
              </a:spcBef>
              <a:spcAft>
                <a:spcPts val="800"/>
              </a:spcAft>
              <a:buNone/>
            </a:pPr>
            <a:r>
              <a:rPr lang="en-US" sz="1400" dirty="0">
                <a:latin typeface="Tw Cen MT" panose="020B0602020104020603" pitchFamily="34" charset="0"/>
              </a:rPr>
              <a:t>Appraisal is central to whether an event is deemed to be a stressor (Lazarus, 1964)</a:t>
            </a:r>
          </a:p>
          <a:p>
            <a:pPr marL="0" indent="0">
              <a:spcBef>
                <a:spcPts val="100"/>
              </a:spcBef>
              <a:spcAft>
                <a:spcPts val="800"/>
              </a:spcAft>
              <a:buNone/>
            </a:pPr>
            <a:r>
              <a:rPr lang="en-US" sz="1400" b="1" dirty="0">
                <a:latin typeface="Tw Cen MT" panose="020B0602020104020603" pitchFamily="34" charset="0"/>
              </a:rPr>
              <a:t>Cognitive Transactional Model of Stress </a:t>
            </a:r>
            <a:r>
              <a:rPr lang="en-US" sz="1400" dirty="0">
                <a:latin typeface="Tw Cen MT" panose="020B0602020104020603" pitchFamily="34" charset="0"/>
              </a:rPr>
              <a:t>(Lazarus &amp; Folkman, 1987):</a:t>
            </a:r>
          </a:p>
          <a:p>
            <a:pPr>
              <a:spcBef>
                <a:spcPts val="100"/>
              </a:spcBef>
              <a:spcAft>
                <a:spcPts val="800"/>
              </a:spcAft>
              <a:buFontTx/>
              <a:buChar char="-"/>
            </a:pPr>
            <a:r>
              <a:rPr lang="en-US" sz="1200" dirty="0">
                <a:latin typeface="Tw Cen MT" panose="020B0602020104020603" pitchFamily="34" charset="0"/>
              </a:rPr>
              <a:t>When people confront a new or challenging environment they engage in a process of appraisal</a:t>
            </a:r>
          </a:p>
          <a:p>
            <a:pPr>
              <a:spcBef>
                <a:spcPts val="100"/>
              </a:spcBef>
              <a:spcAft>
                <a:spcPts val="800"/>
              </a:spcAft>
              <a:buFontTx/>
              <a:buChar char="-"/>
            </a:pPr>
            <a:r>
              <a:rPr lang="en-US" sz="1200" dirty="0">
                <a:latin typeface="Tw Cen MT" panose="020B0602020104020603" pitchFamily="34" charset="0"/>
              </a:rPr>
              <a:t>Appraisal comes in two forms</a:t>
            </a:r>
          </a:p>
          <a:p>
            <a:pPr>
              <a:spcBef>
                <a:spcPts val="100"/>
              </a:spcBef>
              <a:spcAft>
                <a:spcPts val="800"/>
              </a:spcAft>
              <a:buFontTx/>
              <a:buChar char="-"/>
            </a:pPr>
            <a:r>
              <a:rPr lang="en-US" sz="1200" dirty="0">
                <a:latin typeface="Tw Cen MT" panose="020B0602020104020603" pitchFamily="34" charset="0"/>
              </a:rPr>
              <a:t>Stress experienced when perceived harm or threat is high and perceived coping ability is low</a:t>
            </a:r>
          </a:p>
          <a:p>
            <a:pPr>
              <a:spcBef>
                <a:spcPts val="100"/>
              </a:spcBef>
              <a:spcAft>
                <a:spcPts val="800"/>
              </a:spcAft>
              <a:buFontTx/>
              <a:buChar char="-"/>
            </a:pPr>
            <a:r>
              <a:rPr lang="en-US" sz="1200" dirty="0">
                <a:latin typeface="Tw Cen MT" panose="020B0602020104020603" pitchFamily="34" charset="0"/>
              </a:rPr>
              <a:t>Appraisals can vary over time</a:t>
            </a:r>
          </a:p>
          <a:p>
            <a:pPr>
              <a:spcBef>
                <a:spcPts val="100"/>
              </a:spcBef>
              <a:spcAft>
                <a:spcPts val="800"/>
              </a:spcAft>
              <a:buFontTx/>
              <a:buChar char="-"/>
            </a:pPr>
            <a:endParaRPr lang="en-US" sz="1200" dirty="0">
              <a:latin typeface="Tw Cen MT" panose="020B0602020104020603" pitchFamily="34" charset="0"/>
            </a:endParaRPr>
          </a:p>
          <a:p>
            <a:pPr>
              <a:spcBef>
                <a:spcPts val="100"/>
              </a:spcBef>
              <a:spcAft>
                <a:spcPts val="800"/>
              </a:spcAft>
              <a:buFontTx/>
              <a:buChar char="-"/>
            </a:pPr>
            <a:endParaRPr lang="en-US" sz="1400" dirty="0">
              <a:latin typeface="Tw Cen MT" panose="020B0602020104020603" pitchFamily="34" charset="0"/>
            </a:endParaRPr>
          </a:p>
        </p:txBody>
      </p:sp>
      <p:pic>
        <p:nvPicPr>
          <p:cNvPr id="4" name="Graphic 3" descr="Line arrow: Clockwise curve with solid fill">
            <a:extLst>
              <a:ext uri="{FF2B5EF4-FFF2-40B4-BE49-F238E27FC236}">
                <a16:creationId xmlns:a16="http://schemas.microsoft.com/office/drawing/2014/main" id="{4B1821C3-F83E-4720-B0DC-D20A47137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632989">
            <a:off x="4247457" y="3669998"/>
            <a:ext cx="645227" cy="645227"/>
          </a:xfrm>
          <a:prstGeom prst="rect">
            <a:avLst/>
          </a:prstGeom>
        </p:spPr>
      </p:pic>
    </p:spTree>
    <p:extLst>
      <p:ext uri="{BB962C8B-B14F-4D97-AF65-F5344CB8AC3E}">
        <p14:creationId xmlns:p14="http://schemas.microsoft.com/office/powerpoint/2010/main" val="171751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GENSWF_SLIDE_UID" val="{692C3E08-40D9-497E-8222-5F96B9CD4188}:425"/>
</p:tagLst>
</file>

<file path=ppt/tags/tag2.xml><?xml version="1.0" encoding="utf-8"?>
<p:tagLst xmlns:a="http://schemas.openxmlformats.org/drawingml/2006/main" xmlns:r="http://schemas.openxmlformats.org/officeDocument/2006/relationships" xmlns:p="http://schemas.openxmlformats.org/presentationml/2006/main">
  <p:tag name="GENSWF_SLIDE_UID" val="{757016E4-6DAF-4D0D-AE0A-9308988A1ACB}:4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46F5F4A6721994A9288E3440661FDBF" ma:contentTypeVersion="12" ma:contentTypeDescription="Create a new document." ma:contentTypeScope="" ma:versionID="6c3dafcb71785cdab7139ca7453216d0">
  <xsd:schema xmlns:xsd="http://www.w3.org/2001/XMLSchema" xmlns:xs="http://www.w3.org/2001/XMLSchema" xmlns:p="http://schemas.microsoft.com/office/2006/metadata/properties" xmlns:ns2="51daad77-69c8-43fb-aa29-187d4570b4c9" xmlns:ns3="fe18f3dc-46a0-4f27-90e7-ecc7e3a2eb36" targetNamespace="http://schemas.microsoft.com/office/2006/metadata/properties" ma:root="true" ma:fieldsID="6bb09a0fa6e2d5ffc08268e737f79a24" ns2:_="" ns3:_="">
    <xsd:import namespace="51daad77-69c8-43fb-aa29-187d4570b4c9"/>
    <xsd:import namespace="fe18f3dc-46a0-4f27-90e7-ecc7e3a2eb3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daad77-69c8-43fb-aa29-187d4570b4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18f3dc-46a0-4f27-90e7-ecc7e3a2eb3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E0DA89-6260-40FA-AC69-3D9C71015236}">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purl.org/dc/terms/"/>
    <ds:schemaRef ds:uri="http://www.w3.org/XML/1998/namespace"/>
    <ds:schemaRef ds:uri="fe18f3dc-46a0-4f27-90e7-ecc7e3a2eb36"/>
    <ds:schemaRef ds:uri="51daad77-69c8-43fb-aa29-187d4570b4c9"/>
    <ds:schemaRef ds:uri="http://purl.org/dc/dcmitype/"/>
  </ds:schemaRefs>
</ds:datastoreItem>
</file>

<file path=customXml/itemProps2.xml><?xml version="1.0" encoding="utf-8"?>
<ds:datastoreItem xmlns:ds="http://schemas.openxmlformats.org/officeDocument/2006/customXml" ds:itemID="{69A5F4B6-6E24-450B-8AA1-140D2E706046}">
  <ds:schemaRefs>
    <ds:schemaRef ds:uri="http://schemas.microsoft.com/sharepoint/v3/contenttype/forms"/>
  </ds:schemaRefs>
</ds:datastoreItem>
</file>

<file path=customXml/itemProps3.xml><?xml version="1.0" encoding="utf-8"?>
<ds:datastoreItem xmlns:ds="http://schemas.openxmlformats.org/officeDocument/2006/customXml" ds:itemID="{692F4FEB-250F-48E8-A451-5677E9779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daad77-69c8-43fb-aa29-187d4570b4c9"/>
    <ds:schemaRef ds:uri="fe18f3dc-46a0-4f27-90e7-ecc7e3a2e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13229</TotalTime>
  <Words>10838</Words>
  <Application>Microsoft Office PowerPoint</Application>
  <PresentationFormat>On-screen Show (16:9)</PresentationFormat>
  <Paragraphs>1044</Paragraphs>
  <Slides>40</Slides>
  <Notes>35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-apple-system</vt:lpstr>
      <vt:lpstr>Arial</vt:lpstr>
      <vt:lpstr>Arial</vt:lpstr>
      <vt:lpstr>BlinkMacSystemFont</vt:lpstr>
      <vt:lpstr>Calibri</vt:lpstr>
      <vt:lpstr>Calibri Light</vt:lpstr>
      <vt:lpstr>Cambria</vt:lpstr>
      <vt:lpstr>Europa</vt:lpstr>
      <vt:lpstr>ff-quadraat-web-pro</vt:lpstr>
      <vt:lpstr>Filson Pro Book</vt:lpstr>
      <vt:lpstr>Georgia</vt:lpstr>
      <vt:lpstr>Harding</vt:lpstr>
      <vt:lpstr>MentiText</vt:lpstr>
      <vt:lpstr>NexusSerif</vt:lpstr>
      <vt:lpstr>Open Sans</vt:lpstr>
      <vt:lpstr>Times New Roman</vt:lpstr>
      <vt:lpstr>Tw Cen MT</vt:lpstr>
      <vt:lpstr>Office Theme</vt:lpstr>
      <vt:lpstr>PSYC003: Psychological Influences on Health &amp; Behaviour</vt:lpstr>
      <vt:lpstr>About me</vt:lpstr>
      <vt:lpstr>About today’s class</vt:lpstr>
      <vt:lpstr>Block 1  Stress &amp; Illness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Stress &amp; illness Interactive Task</vt:lpstr>
      <vt:lpstr>Block 2   Coping &amp; illness moderators</vt:lpstr>
      <vt:lpstr>PowerPoint Presentation</vt:lpstr>
      <vt:lpstr>PowerPoint Presentation</vt:lpstr>
      <vt:lpstr>PowerPoint Presentation</vt:lpstr>
      <vt:lpstr>PowerPoint Presentation</vt:lpstr>
      <vt:lpstr>Stress &amp; illness Interactive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 &amp; Sources</vt:lpstr>
      <vt:lpstr>Next week: Diet &amp; weight management </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Heirene</dc:creator>
  <cp:lastModifiedBy>Rob Heirene</cp:lastModifiedBy>
  <cp:revision>1173</cp:revision>
  <dcterms:created xsi:type="dcterms:W3CDTF">2022-02-17T01:15:50Z</dcterms:created>
  <dcterms:modified xsi:type="dcterms:W3CDTF">2023-03-21T10:14:55Z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0x010100446F5F4A6721994A9288E3440661FDBF</vt:lpwstr>
  </property>
</Properties>
</file>